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PT Sans Narrow"/>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3231E7-8A30-40EA-9D15-D51FC7F7D74B}">
  <a:tblStyle styleId="{7F3231E7-8A30-40EA-9D15-D51FC7F7D7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TSansNarrow-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PTSansNarrow-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9133949b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9133949b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58000"/>
              </a:lnSpc>
              <a:spcBef>
                <a:spcPts val="3200"/>
              </a:spcBef>
              <a:spcAft>
                <a:spcPts val="0"/>
              </a:spcAft>
              <a:buClr>
                <a:schemeClr val="dk1"/>
              </a:buClr>
              <a:buSzPts val="1200"/>
              <a:buFont typeface="Times New Roman"/>
              <a:buChar char="●"/>
            </a:pPr>
            <a:r>
              <a:rPr lang="cs" sz="1200">
                <a:solidFill>
                  <a:schemeClr val="dk1"/>
                </a:solidFill>
                <a:highlight>
                  <a:schemeClr val="lt1"/>
                </a:highlight>
                <a:latin typeface="Times New Roman"/>
                <a:ea typeface="Times New Roman"/>
                <a:cs typeface="Times New Roman"/>
                <a:sym typeface="Times New Roman"/>
              </a:rPr>
              <a:t>Uniform aspect ratio: One of the first steps is to ensure that the images have the same size and aspect ratio. Most of the neural network models assume a square shape input image, which means that each image needs to be checked if it is a square or not, and cropped appropriately.</a:t>
            </a:r>
            <a:endParaRPr sz="1200">
              <a:solidFill>
                <a:schemeClr val="dk1"/>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cs" sz="1200">
                <a:solidFill>
                  <a:schemeClr val="dk1"/>
                </a:solidFill>
                <a:highlight>
                  <a:schemeClr val="lt1"/>
                </a:highlight>
                <a:latin typeface="Times New Roman"/>
                <a:ea typeface="Times New Roman"/>
                <a:cs typeface="Times New Roman"/>
                <a:sym typeface="Times New Roman"/>
              </a:rPr>
              <a:t>Image Scaling: Once we’ve ensured that all images are square (or have some predetermined aspect ratio), it’s time to scale each image appropriately.</a:t>
            </a:r>
            <a:endParaRPr sz="1200">
              <a:solidFill>
                <a:schemeClr val="dk1"/>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cs" sz="1200">
                <a:solidFill>
                  <a:schemeClr val="dk1"/>
                </a:solidFill>
                <a:highlight>
                  <a:schemeClr val="lt1"/>
                </a:highlight>
                <a:latin typeface="Times New Roman"/>
                <a:ea typeface="Times New Roman"/>
                <a:cs typeface="Times New Roman"/>
                <a:sym typeface="Times New Roman"/>
              </a:rPr>
              <a:t>Normalizing image inputs: Data normalization is an important step which ensures that each input parameter (pixel, in this case) has a similar data distribution. This makes convergence faster while training the network. Data normalization is done by subtracting the mean from each pixel and then dividing the result by the standard deviation.</a:t>
            </a:r>
            <a:endParaRPr sz="1200">
              <a:solidFill>
                <a:schemeClr val="dk1"/>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cs" sz="1200">
                <a:solidFill>
                  <a:schemeClr val="dk1"/>
                </a:solidFill>
                <a:highlight>
                  <a:schemeClr val="lt1"/>
                </a:highlight>
                <a:latin typeface="Times New Roman"/>
                <a:ea typeface="Times New Roman"/>
                <a:cs typeface="Times New Roman"/>
                <a:sym typeface="Times New Roman"/>
              </a:rPr>
              <a:t>Data augmentation: Another common pre-processing technique involves augmenting the existing data-set with perturbed versions of the existing images. Scaling, rotations and other affine transformations are typical. This is done to expose the neural network to a wide variety of variations. This makes it less likely that the neural network recognizes unwanted characteristics in the data-set.</a:t>
            </a:r>
            <a:endParaRPr sz="1200">
              <a:solidFill>
                <a:schemeClr val="dk1"/>
              </a:solidFill>
              <a:highlight>
                <a:schemeClr val="lt1"/>
              </a:highlight>
              <a:latin typeface="Times New Roman"/>
              <a:ea typeface="Times New Roman"/>
              <a:cs typeface="Times New Roman"/>
              <a:sym typeface="Times New Roman"/>
            </a:endParaRPr>
          </a:p>
          <a:p>
            <a:pPr indent="0" lvl="0" marL="0" rtl="0" algn="l">
              <a:spcBef>
                <a:spcPts val="1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90a4b4d3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90a4b4d3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9133949b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9133949b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9133949b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9133949b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9133949b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9133949b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9133949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9133949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9133949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9133949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582896c2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582896c2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b071390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b071390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90a4b4d3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90a4b4d3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90a4b4d3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90a4b4d3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s" sz="1400">
                <a:solidFill>
                  <a:schemeClr val="dk2"/>
                </a:solidFill>
                <a:latin typeface="Times New Roman"/>
                <a:ea typeface="Times New Roman"/>
                <a:cs typeface="Times New Roman"/>
                <a:sym typeface="Times New Roman"/>
              </a:rPr>
              <a:t>This project attempts at implementing a similar Learning Algorithm for classifying products. Over here, we train a model using images of products, that were captured using cameras, all set at different angles. The dataset consisted of labeled images that were used to get the predicted values. This dataset is trained using CNN and hence, our model is prepared. This model can then be exported to various devices, where the only thing required would be to capture images. The captured images can be processed to suit the specifications of the trained model. This preprocessed image would be fed to the model, which would classify the image as per its history of data.</a:t>
            </a:r>
            <a:endParaRPr sz="1400">
              <a:solidFill>
                <a:schemeClr val="dk2"/>
              </a:solidFill>
              <a:latin typeface="Times New Roman"/>
              <a:ea typeface="Times New Roman"/>
              <a:cs typeface="Times New Roman"/>
              <a:sym typeface="Times New Roman"/>
            </a:endParaRPr>
          </a:p>
          <a:p>
            <a:pPr indent="0" lvl="0" marL="0" rtl="0" algn="l">
              <a:spcBef>
                <a:spcPts val="16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c6bba58c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c6bba58c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b0713905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b0713905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b0713905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b0713905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b0713905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b0713905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b0713905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b0713905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c6bba58c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c6bba58c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b0713905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b0713905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b0713905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b0713905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b0713905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b0713905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c6fd06f3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c6fd06f3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90a4b4d3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90a4b4d3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cs" sz="1200">
                <a:solidFill>
                  <a:schemeClr val="dk1"/>
                </a:solidFill>
                <a:latin typeface="Times New Roman"/>
                <a:ea typeface="Times New Roman"/>
                <a:cs typeface="Times New Roman"/>
                <a:sym typeface="Times New Roman"/>
              </a:rPr>
              <a:t>It eliminates the involvement of humans and hence, also drastically reduces the scope of human errors. It is a pretty reliable technique which is too efficient, to not be used.</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cs" sz="1200">
                <a:solidFill>
                  <a:schemeClr val="dk1"/>
                </a:solidFill>
                <a:latin typeface="Times New Roman"/>
                <a:ea typeface="Times New Roman"/>
                <a:cs typeface="Times New Roman"/>
                <a:sym typeface="Times New Roman"/>
              </a:rPr>
              <a:t>No modifications of the products is possible using the barcode. It also requires for the code to be scanned perfectly, with it lying perfectly in the line of sight. Production and time to time updation of the products in the database of the barcode system for it to be recognised is also a tedious work. Since barcode scanning is vulnerable to forgery and theft, a real life analysis of the product is more suitable in such scenarios.</a:t>
            </a:r>
            <a:endParaRPr sz="12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cs" sz="1200">
                <a:solidFill>
                  <a:schemeClr val="dk1"/>
                </a:solidFill>
                <a:latin typeface="Times New Roman"/>
                <a:ea typeface="Times New Roman"/>
                <a:cs typeface="Times New Roman"/>
                <a:sym typeface="Times New Roman"/>
              </a:rPr>
              <a:t>The more layers we keep on adding, the better the system gets for distinguishing characteristics.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90a4b4d3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90a4b4d3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b0713905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b0713905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90a4b4d3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90a4b4d3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cs" sz="1200">
                <a:solidFill>
                  <a:schemeClr val="dk2"/>
                </a:solidFill>
                <a:latin typeface="Times New Roman"/>
                <a:ea typeface="Times New Roman"/>
                <a:cs typeface="Times New Roman"/>
                <a:sym typeface="Times New Roman"/>
              </a:rPr>
              <a:t>Training in layman’s term is mapping the input features and calculating the probabilities.For eg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b071390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b071390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b0713905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b0713905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9133949b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9133949b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c70635b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c70635b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spTree>
      <p:nvGrpSpPr>
        <p:cNvPr id="62"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0" y="0"/>
            <a:ext cx="9144000" cy="1853400"/>
          </a:xfrm>
          <a:prstGeom prst="rect">
            <a:avLst/>
          </a:prstGeom>
          <a:gradFill>
            <a:gsLst>
              <a:gs pos="0">
                <a:srgbClr val="696969"/>
              </a:gs>
              <a:gs pos="100000">
                <a:srgbClr val="1D1D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8350500" y="4274700"/>
            <a:ext cx="792600" cy="7926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5400000">
            <a:off x="7289700" y="0"/>
            <a:ext cx="1853400" cy="1853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ph type="title"/>
          </p:nvPr>
        </p:nvSpPr>
        <p:spPr>
          <a:xfrm>
            <a:off x="311700" y="751700"/>
            <a:ext cx="6721500" cy="10074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2800"/>
              <a:buNone/>
              <a:defRPr sz="2800">
                <a:solidFill>
                  <a:srgbClr val="FFFFFF"/>
                </a:solidFill>
              </a:defRPr>
            </a:lvl1pPr>
            <a:lvl2pPr lvl="1" rtl="0" algn="l">
              <a:lnSpc>
                <a:spcPct val="100000"/>
              </a:lnSpc>
              <a:spcBef>
                <a:spcPts val="0"/>
              </a:spcBef>
              <a:spcAft>
                <a:spcPts val="0"/>
              </a:spcAft>
              <a:buClr>
                <a:srgbClr val="FFFFFF"/>
              </a:buClr>
              <a:buSzPts val="2800"/>
              <a:buNone/>
              <a:defRPr sz="2800">
                <a:solidFill>
                  <a:srgbClr val="FFFFFF"/>
                </a:solidFill>
              </a:defRPr>
            </a:lvl2pPr>
            <a:lvl3pPr lvl="2" rtl="0" algn="l">
              <a:lnSpc>
                <a:spcPct val="100000"/>
              </a:lnSpc>
              <a:spcBef>
                <a:spcPts val="0"/>
              </a:spcBef>
              <a:spcAft>
                <a:spcPts val="0"/>
              </a:spcAft>
              <a:buClr>
                <a:srgbClr val="FFFFFF"/>
              </a:buClr>
              <a:buSzPts val="2800"/>
              <a:buNone/>
              <a:defRPr sz="2800">
                <a:solidFill>
                  <a:srgbClr val="FFFFFF"/>
                </a:solidFill>
              </a:defRPr>
            </a:lvl3pPr>
            <a:lvl4pPr lvl="3" rtl="0" algn="l">
              <a:lnSpc>
                <a:spcPct val="100000"/>
              </a:lnSpc>
              <a:spcBef>
                <a:spcPts val="0"/>
              </a:spcBef>
              <a:spcAft>
                <a:spcPts val="0"/>
              </a:spcAft>
              <a:buClr>
                <a:srgbClr val="FFFFFF"/>
              </a:buClr>
              <a:buSzPts val="2800"/>
              <a:buNone/>
              <a:defRPr sz="2800">
                <a:solidFill>
                  <a:srgbClr val="FFFFFF"/>
                </a:solidFill>
              </a:defRPr>
            </a:lvl4pPr>
            <a:lvl5pPr lvl="4" rtl="0" algn="l">
              <a:lnSpc>
                <a:spcPct val="100000"/>
              </a:lnSpc>
              <a:spcBef>
                <a:spcPts val="0"/>
              </a:spcBef>
              <a:spcAft>
                <a:spcPts val="0"/>
              </a:spcAft>
              <a:buClr>
                <a:srgbClr val="FFFFFF"/>
              </a:buClr>
              <a:buSzPts val="2800"/>
              <a:buNone/>
              <a:defRPr sz="2800">
                <a:solidFill>
                  <a:srgbClr val="FFFFFF"/>
                </a:solidFill>
              </a:defRPr>
            </a:lvl5pPr>
            <a:lvl6pPr lvl="5" rtl="0" algn="l">
              <a:lnSpc>
                <a:spcPct val="100000"/>
              </a:lnSpc>
              <a:spcBef>
                <a:spcPts val="0"/>
              </a:spcBef>
              <a:spcAft>
                <a:spcPts val="0"/>
              </a:spcAft>
              <a:buClr>
                <a:srgbClr val="FFFFFF"/>
              </a:buClr>
              <a:buSzPts val="2800"/>
              <a:buNone/>
              <a:defRPr sz="2800">
                <a:solidFill>
                  <a:srgbClr val="FFFFFF"/>
                </a:solidFill>
              </a:defRPr>
            </a:lvl6pPr>
            <a:lvl7pPr lvl="6" rtl="0" algn="l">
              <a:lnSpc>
                <a:spcPct val="100000"/>
              </a:lnSpc>
              <a:spcBef>
                <a:spcPts val="0"/>
              </a:spcBef>
              <a:spcAft>
                <a:spcPts val="0"/>
              </a:spcAft>
              <a:buClr>
                <a:srgbClr val="FFFFFF"/>
              </a:buClr>
              <a:buSzPts val="2800"/>
              <a:buNone/>
              <a:defRPr sz="2800">
                <a:solidFill>
                  <a:srgbClr val="FFFFFF"/>
                </a:solidFill>
              </a:defRPr>
            </a:lvl7pPr>
            <a:lvl8pPr lvl="7" rtl="0" algn="l">
              <a:lnSpc>
                <a:spcPct val="100000"/>
              </a:lnSpc>
              <a:spcBef>
                <a:spcPts val="0"/>
              </a:spcBef>
              <a:spcAft>
                <a:spcPts val="0"/>
              </a:spcAft>
              <a:buClr>
                <a:srgbClr val="FFFFFF"/>
              </a:buClr>
              <a:buSzPts val="2800"/>
              <a:buNone/>
              <a:defRPr sz="2800">
                <a:solidFill>
                  <a:srgbClr val="FFFFFF"/>
                </a:solidFill>
              </a:defRPr>
            </a:lvl8pPr>
            <a:lvl9pPr lvl="8" rtl="0" algn="l">
              <a:lnSpc>
                <a:spcPct val="100000"/>
              </a:lnSpc>
              <a:spcBef>
                <a:spcPts val="0"/>
              </a:spcBef>
              <a:spcAft>
                <a:spcPts val="0"/>
              </a:spcAft>
              <a:buClr>
                <a:srgbClr val="FFFFFF"/>
              </a:buClr>
              <a:buSzPts val="2800"/>
              <a:buNone/>
              <a:defRPr sz="2800">
                <a:solidFill>
                  <a:srgbClr val="FFFFFF"/>
                </a:solidFill>
              </a:defRPr>
            </a:lvl9pPr>
          </a:lstStyle>
          <a:p/>
        </p:txBody>
      </p:sp>
      <p:sp>
        <p:nvSpPr>
          <p:cNvPr id="68" name="Google Shape;68;p13"/>
          <p:cNvSpPr txBox="1"/>
          <p:nvPr>
            <p:ph idx="1" type="body"/>
          </p:nvPr>
        </p:nvSpPr>
        <p:spPr>
          <a:xfrm>
            <a:off x="311700" y="2069750"/>
            <a:ext cx="8520600" cy="2499300"/>
          </a:xfrm>
          <a:prstGeom prst="rect">
            <a:avLst/>
          </a:prstGeom>
          <a:noFill/>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chemeClr val="dk2"/>
              </a:buClr>
              <a:buSzPts val="1800"/>
              <a:buChar char="●"/>
              <a:defRPr sz="18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69" name="Google Shape;69;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2" name="Google Shape;72;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73" name="Google Shape;73;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2.jpg"/><Relationship Id="rId5" Type="http://schemas.openxmlformats.org/officeDocument/2006/relationships/image" Target="../media/image12.jpg"/><Relationship Id="rId6"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859125" y="1146375"/>
            <a:ext cx="6721500" cy="10074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cs" sz="2200">
                <a:solidFill>
                  <a:srgbClr val="FFFFFF"/>
                </a:solidFill>
                <a:latin typeface="Times New Roman"/>
                <a:ea typeface="Times New Roman"/>
                <a:cs typeface="Times New Roman"/>
                <a:sym typeface="Times New Roman"/>
              </a:rPr>
              <a:t>Product Classifier using Embedded Systems and Machine Learning</a:t>
            </a:r>
            <a:endParaRPr b="1" sz="22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1" name="Google Shape;81;p15"/>
          <p:cNvSpPr txBox="1"/>
          <p:nvPr>
            <p:ph idx="1" type="body"/>
          </p:nvPr>
        </p:nvSpPr>
        <p:spPr>
          <a:xfrm>
            <a:off x="311700" y="2069750"/>
            <a:ext cx="8520600" cy="24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By</a:t>
            </a:r>
            <a:endParaRPr/>
          </a:p>
          <a:p>
            <a:pPr indent="0" lvl="0" marL="0" rtl="0" algn="l">
              <a:spcBef>
                <a:spcPts val="1600"/>
              </a:spcBef>
              <a:spcAft>
                <a:spcPts val="0"/>
              </a:spcAft>
              <a:buNone/>
            </a:pPr>
            <a:r>
              <a:rPr lang="cs"/>
              <a:t>Hamza Sunasra      1613110</a:t>
            </a:r>
            <a:endParaRPr/>
          </a:p>
          <a:p>
            <a:pPr indent="0" lvl="0" marL="0" rtl="0" algn="l">
              <a:spcBef>
                <a:spcPts val="1600"/>
              </a:spcBef>
              <a:spcAft>
                <a:spcPts val="0"/>
              </a:spcAft>
              <a:buNone/>
            </a:pPr>
            <a:r>
              <a:rPr lang="cs"/>
              <a:t>Trivikram Umanath 1613125</a:t>
            </a:r>
            <a:endParaRPr/>
          </a:p>
          <a:p>
            <a:pPr indent="0" lvl="0" marL="0" rtl="0" algn="l">
              <a:spcBef>
                <a:spcPts val="1600"/>
              </a:spcBef>
              <a:spcAft>
                <a:spcPts val="1600"/>
              </a:spcAft>
              <a:buNone/>
            </a:pPr>
            <a:r>
              <a:rPr lang="cs"/>
              <a:t>Rahul Singh 	    1613127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110000"/>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cs"/>
              <a:t>Image Preprocessing</a:t>
            </a:r>
            <a:endParaRPr/>
          </a:p>
        </p:txBody>
      </p:sp>
      <p:sp>
        <p:nvSpPr>
          <p:cNvPr id="147" name="Google Shape;147;p24"/>
          <p:cNvSpPr txBox="1"/>
          <p:nvPr>
            <p:ph idx="1" type="body"/>
          </p:nvPr>
        </p:nvSpPr>
        <p:spPr>
          <a:xfrm>
            <a:off x="200225" y="682700"/>
            <a:ext cx="8520600" cy="3416400"/>
          </a:xfrm>
          <a:prstGeom prst="rect">
            <a:avLst/>
          </a:prstGeom>
        </p:spPr>
        <p:txBody>
          <a:bodyPr anchorCtr="0" anchor="t" bIns="91425" lIns="91425" spcFirstLastPara="1" rIns="91425" wrap="square" tIns="91425">
            <a:noAutofit/>
          </a:bodyPr>
          <a:lstStyle/>
          <a:p>
            <a:pPr indent="0" lvl="0" marL="0" rtl="0" algn="l">
              <a:lnSpc>
                <a:spcPct val="158000"/>
              </a:lnSpc>
              <a:spcBef>
                <a:spcPts val="3200"/>
              </a:spcBef>
              <a:spcAft>
                <a:spcPts val="0"/>
              </a:spcAft>
              <a:buClr>
                <a:schemeClr val="dk1"/>
              </a:buClr>
              <a:buSzPts val="1100"/>
              <a:buFont typeface="Arial"/>
              <a:buNone/>
            </a:pPr>
            <a:r>
              <a:rPr lang="cs">
                <a:solidFill>
                  <a:srgbClr val="000000"/>
                </a:solidFill>
                <a:highlight>
                  <a:srgbClr val="FFFFFF"/>
                </a:highlight>
                <a:latin typeface="Times New Roman"/>
                <a:ea typeface="Times New Roman"/>
                <a:cs typeface="Times New Roman"/>
                <a:sym typeface="Times New Roman"/>
              </a:rPr>
              <a:t>There are a number of pre-processing steps we might wish to carry out before using this in any Deep Learning project. </a:t>
            </a:r>
            <a:endParaRPr>
              <a:solidFill>
                <a:srgbClr val="000000"/>
              </a:solidFill>
              <a:highlight>
                <a:srgbClr val="FFFFFF"/>
              </a:highlight>
              <a:latin typeface="Times New Roman"/>
              <a:ea typeface="Times New Roman"/>
              <a:cs typeface="Times New Roman"/>
              <a:sym typeface="Times New Roman"/>
            </a:endParaRPr>
          </a:p>
          <a:p>
            <a:pPr indent="-342900" lvl="0" marL="457200" rtl="0" algn="l">
              <a:lnSpc>
                <a:spcPct val="158000"/>
              </a:lnSpc>
              <a:spcBef>
                <a:spcPts val="3200"/>
              </a:spcBef>
              <a:spcAft>
                <a:spcPts val="0"/>
              </a:spcAft>
              <a:buClr>
                <a:srgbClr val="000000"/>
              </a:buClr>
              <a:buSzPts val="1800"/>
              <a:buFont typeface="Times New Roman"/>
              <a:buChar char="●"/>
            </a:pPr>
            <a:r>
              <a:rPr lang="cs">
                <a:solidFill>
                  <a:srgbClr val="000000"/>
                </a:solidFill>
                <a:highlight>
                  <a:srgbClr val="FFFFFF"/>
                </a:highlight>
                <a:latin typeface="Times New Roman"/>
                <a:ea typeface="Times New Roman"/>
                <a:cs typeface="Times New Roman"/>
                <a:sym typeface="Times New Roman"/>
              </a:rPr>
              <a:t>Image ReScaling: 640x480 to 64x64</a:t>
            </a:r>
            <a:endParaRPr>
              <a:solidFill>
                <a:srgbClr val="000000"/>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cs">
                <a:solidFill>
                  <a:srgbClr val="000000"/>
                </a:solidFill>
                <a:highlight>
                  <a:srgbClr val="FFFFFF"/>
                </a:highlight>
                <a:latin typeface="Times New Roman"/>
                <a:ea typeface="Times New Roman"/>
                <a:cs typeface="Times New Roman"/>
                <a:sym typeface="Times New Roman"/>
              </a:rPr>
              <a:t>Normalizing image inputs: 0-225 to 0-1</a:t>
            </a:r>
            <a:endParaRPr>
              <a:solidFill>
                <a:srgbClr val="000000"/>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cs">
                <a:solidFill>
                  <a:srgbClr val="000000"/>
                </a:solidFill>
                <a:highlight>
                  <a:srgbClr val="FFFFFF"/>
                </a:highlight>
                <a:latin typeface="Times New Roman"/>
                <a:ea typeface="Times New Roman"/>
                <a:cs typeface="Times New Roman"/>
                <a:sym typeface="Times New Roman"/>
              </a:rPr>
              <a:t>Data augmentation: Shearness,Zoom,Flip</a:t>
            </a:r>
            <a:endParaRPr>
              <a:solidFill>
                <a:srgbClr val="000000"/>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t/>
            </a:r>
            <a:endParaRPr>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486575" y="118600"/>
            <a:ext cx="8520600" cy="5727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cs"/>
              <a:t>Convolution Neural Networks</a:t>
            </a:r>
            <a:endParaRPr/>
          </a:p>
        </p:txBody>
      </p:sp>
      <p:sp>
        <p:nvSpPr>
          <p:cNvPr id="153" name="Google Shape;153;p25"/>
          <p:cNvSpPr txBox="1"/>
          <p:nvPr>
            <p:ph idx="1" type="body"/>
          </p:nvPr>
        </p:nvSpPr>
        <p:spPr>
          <a:xfrm>
            <a:off x="0" y="1111200"/>
            <a:ext cx="4697700" cy="3535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A Convolutional Neural Network (ConvNet/CNN) is a Deep Learning algorithm which can take in an input image, assign importance (learnable weights and biases) to various aspects/objects in the image and be able to differentiate one from the other.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8000"/>
              </a:lnSpc>
              <a:spcBef>
                <a:spcPts val="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The pre-processing required in a ConvNet is much lower as compared to other classification algorithms. ConvNets have the ability to learn these filters/characteristics.</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8000"/>
              </a:lnSpc>
              <a:spcBef>
                <a:spcPts val="0"/>
              </a:spcBef>
              <a:spcAft>
                <a:spcPts val="0"/>
              </a:spcAft>
              <a:buClr>
                <a:schemeClr val="dk1"/>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The role of ConvNet is to reduce the images into a form which is easier to process,without losing features which are critical for getting a good </a:t>
            </a:r>
            <a:r>
              <a:rPr i="1" lang="cs" sz="1400">
                <a:solidFill>
                  <a:srgbClr val="000000"/>
                </a:solidFill>
                <a:highlight>
                  <a:srgbClr val="FFFFFF"/>
                </a:highlight>
                <a:latin typeface="Times New Roman"/>
                <a:ea typeface="Times New Roman"/>
                <a:cs typeface="Times New Roman"/>
                <a:sym typeface="Times New Roman"/>
              </a:rPr>
              <a:t>prediction</a:t>
            </a:r>
            <a:r>
              <a:rPr lang="cs" sz="1400">
                <a:solidFill>
                  <a:srgbClr val="000000"/>
                </a:solidFill>
                <a:highlight>
                  <a:srgbClr val="FFFFFF"/>
                </a:highlight>
                <a:latin typeface="Times New Roman"/>
                <a:ea typeface="Times New Roman"/>
                <a:cs typeface="Times New Roman"/>
                <a:sym typeface="Times New Roman"/>
              </a:rPr>
              <a:t>.</a:t>
            </a:r>
            <a:endParaRPr sz="1400">
              <a:solidFill>
                <a:srgbClr val="000000"/>
              </a:solidFill>
              <a:highlight>
                <a:srgbClr val="FFFFFF"/>
              </a:highlight>
              <a:latin typeface="Times New Roman"/>
              <a:ea typeface="Times New Roman"/>
              <a:cs typeface="Times New Roman"/>
              <a:sym typeface="Times New Roman"/>
            </a:endParaRPr>
          </a:p>
          <a:p>
            <a:pPr indent="0" lvl="0" marL="0" rtl="0" algn="l">
              <a:lnSpc>
                <a:spcPct val="158000"/>
              </a:lnSpc>
              <a:spcBef>
                <a:spcPts val="3200"/>
              </a:spcBef>
              <a:spcAft>
                <a:spcPts val="0"/>
              </a:spcAft>
              <a:buClr>
                <a:schemeClr val="dk1"/>
              </a:buClr>
              <a:buSzPts val="1100"/>
              <a:buFont typeface="Arial"/>
              <a:buNone/>
            </a:pPr>
            <a:r>
              <a:t/>
            </a:r>
            <a:endParaRPr sz="1600">
              <a:solidFill>
                <a:schemeClr val="dk1"/>
              </a:solidFill>
              <a:highlight>
                <a:srgbClr val="FFFFFF"/>
              </a:highlight>
              <a:latin typeface="Georgia"/>
              <a:ea typeface="Georgia"/>
              <a:cs typeface="Georgia"/>
              <a:sym typeface="Georgia"/>
            </a:endParaRPr>
          </a:p>
          <a:p>
            <a:pPr indent="0" lvl="0" marL="0" rtl="0" algn="l">
              <a:lnSpc>
                <a:spcPct val="158000"/>
              </a:lnSpc>
              <a:spcBef>
                <a:spcPts val="3200"/>
              </a:spcBef>
              <a:spcAft>
                <a:spcPts val="0"/>
              </a:spcAft>
              <a:buClr>
                <a:schemeClr val="dk1"/>
              </a:buClr>
              <a:buSzPts val="1100"/>
              <a:buFont typeface="Arial"/>
              <a:buNone/>
            </a:pPr>
            <a:r>
              <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sz="1600">
              <a:solidFill>
                <a:schemeClr val="dk1"/>
              </a:solidFill>
              <a:highlight>
                <a:srgbClr val="FFFFFF"/>
              </a:highlight>
              <a:latin typeface="Georgia"/>
              <a:ea typeface="Georgia"/>
              <a:cs typeface="Georgia"/>
              <a:sym typeface="Georgia"/>
            </a:endParaRPr>
          </a:p>
        </p:txBody>
      </p:sp>
      <p:pic>
        <p:nvPicPr>
          <p:cNvPr id="154" name="Google Shape;154;p25"/>
          <p:cNvPicPr preferRelativeResize="0"/>
          <p:nvPr/>
        </p:nvPicPr>
        <p:blipFill>
          <a:blip r:embed="rId3">
            <a:alphaModFix/>
          </a:blip>
          <a:stretch>
            <a:fillRect/>
          </a:stretch>
        </p:blipFill>
        <p:spPr>
          <a:xfrm>
            <a:off x="5223125" y="794800"/>
            <a:ext cx="3784050" cy="385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cs"/>
              <a:t>Layers of CNN</a:t>
            </a:r>
            <a:endParaRPr/>
          </a:p>
        </p:txBody>
      </p:sp>
      <p:sp>
        <p:nvSpPr>
          <p:cNvPr id="160" name="Google Shape;160;p26"/>
          <p:cNvSpPr txBox="1"/>
          <p:nvPr>
            <p:ph idx="1" type="body"/>
          </p:nvPr>
        </p:nvSpPr>
        <p:spPr>
          <a:xfrm>
            <a:off x="311700" y="1152475"/>
            <a:ext cx="596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The layers of CNN are:</a:t>
            </a:r>
            <a:endParaRPr/>
          </a:p>
          <a:p>
            <a:pPr indent="-342900" lvl="0" marL="457200" rtl="0" algn="l">
              <a:spcBef>
                <a:spcPts val="1600"/>
              </a:spcBef>
              <a:spcAft>
                <a:spcPts val="0"/>
              </a:spcAft>
              <a:buSzPts val="1800"/>
              <a:buChar char="●"/>
            </a:pPr>
            <a:r>
              <a:rPr lang="cs"/>
              <a:t>Convolution Layer</a:t>
            </a:r>
            <a:endParaRPr/>
          </a:p>
          <a:p>
            <a:pPr indent="-342900" lvl="0" marL="457200" rtl="0" algn="l">
              <a:spcBef>
                <a:spcPts val="0"/>
              </a:spcBef>
              <a:spcAft>
                <a:spcPts val="0"/>
              </a:spcAft>
              <a:buSzPts val="1800"/>
              <a:buChar char="●"/>
            </a:pPr>
            <a:r>
              <a:rPr lang="cs"/>
              <a:t>Pooling Layer</a:t>
            </a:r>
            <a:endParaRPr/>
          </a:p>
          <a:p>
            <a:pPr indent="-342900" lvl="0" marL="457200" rtl="0" algn="l">
              <a:spcBef>
                <a:spcPts val="0"/>
              </a:spcBef>
              <a:spcAft>
                <a:spcPts val="0"/>
              </a:spcAft>
              <a:buSzPts val="1800"/>
              <a:buChar char="●"/>
            </a:pPr>
            <a:r>
              <a:rPr lang="cs"/>
              <a:t>Fully Connected layer</a:t>
            </a:r>
            <a:endParaRPr/>
          </a:p>
        </p:txBody>
      </p:sp>
      <p:pic>
        <p:nvPicPr>
          <p:cNvPr id="161" name="Google Shape;161;p26"/>
          <p:cNvPicPr preferRelativeResize="0"/>
          <p:nvPr/>
        </p:nvPicPr>
        <p:blipFill>
          <a:blip r:embed="rId3">
            <a:alphaModFix/>
          </a:blip>
          <a:stretch>
            <a:fillRect/>
          </a:stretch>
        </p:blipFill>
        <p:spPr>
          <a:xfrm>
            <a:off x="3439625" y="1479575"/>
            <a:ext cx="5521250" cy="308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cs"/>
              <a:t>Convolution layer</a:t>
            </a:r>
            <a:endParaRPr/>
          </a:p>
        </p:txBody>
      </p:sp>
      <p:sp>
        <p:nvSpPr>
          <p:cNvPr id="167" name="Google Shape;167;p27"/>
          <p:cNvSpPr txBox="1"/>
          <p:nvPr>
            <p:ph idx="1" type="body"/>
          </p:nvPr>
        </p:nvSpPr>
        <p:spPr>
          <a:xfrm>
            <a:off x="311700" y="1152475"/>
            <a:ext cx="4688400" cy="3416400"/>
          </a:xfrm>
          <a:prstGeom prst="rect">
            <a:avLst/>
          </a:prstGeom>
        </p:spPr>
        <p:txBody>
          <a:bodyPr anchorCtr="0" anchor="t" bIns="91425" lIns="91425" spcFirstLastPara="1" rIns="91425" wrap="square" tIns="91425">
            <a:noAutofit/>
          </a:bodyPr>
          <a:lstStyle/>
          <a:p>
            <a:pPr indent="-317500" lvl="0" marL="457200" marR="0" rtl="0" algn="just">
              <a:lnSpc>
                <a:spcPct val="150000"/>
              </a:lnSpc>
              <a:spcBef>
                <a:spcPts val="1400"/>
              </a:spcBef>
              <a:spcAft>
                <a:spcPts val="0"/>
              </a:spcAft>
              <a:buClr>
                <a:srgbClr val="222222"/>
              </a:buClr>
              <a:buSzPts val="1400"/>
              <a:buFont typeface="Times New Roman"/>
              <a:buChar char="●"/>
            </a:pPr>
            <a:r>
              <a:rPr lang="cs" sz="1400">
                <a:solidFill>
                  <a:srgbClr val="222222"/>
                </a:solidFill>
                <a:latin typeface="Times New Roman"/>
                <a:ea typeface="Times New Roman"/>
                <a:cs typeface="Times New Roman"/>
                <a:sym typeface="Times New Roman"/>
              </a:rPr>
              <a:t>The convolutional layer is always the first step in a CNN.</a:t>
            </a:r>
            <a:endParaRPr sz="1400">
              <a:solidFill>
                <a:srgbClr val="222222"/>
              </a:solidFill>
              <a:latin typeface="Times New Roman"/>
              <a:ea typeface="Times New Roman"/>
              <a:cs typeface="Times New Roman"/>
              <a:sym typeface="Times New Roman"/>
            </a:endParaRPr>
          </a:p>
          <a:p>
            <a:pPr indent="-317500" lvl="0" marL="457200" marR="0" rtl="0" algn="just">
              <a:lnSpc>
                <a:spcPct val="150000"/>
              </a:lnSpc>
              <a:spcBef>
                <a:spcPts val="0"/>
              </a:spcBef>
              <a:spcAft>
                <a:spcPts val="0"/>
              </a:spcAft>
              <a:buClr>
                <a:srgbClr val="222222"/>
              </a:buClr>
              <a:buSzPts val="1400"/>
              <a:buFont typeface="Times New Roman"/>
              <a:buChar char="●"/>
            </a:pPr>
            <a:r>
              <a:rPr lang="cs" sz="1400">
                <a:solidFill>
                  <a:srgbClr val="222222"/>
                </a:solidFill>
                <a:latin typeface="Times New Roman"/>
                <a:ea typeface="Times New Roman"/>
                <a:cs typeface="Times New Roman"/>
                <a:sym typeface="Times New Roman"/>
              </a:rPr>
              <a:t> We have an input image, a feature detector, and a feature map.</a:t>
            </a:r>
            <a:endParaRPr sz="1400">
              <a:solidFill>
                <a:srgbClr val="222222"/>
              </a:solidFill>
              <a:latin typeface="Times New Roman"/>
              <a:ea typeface="Times New Roman"/>
              <a:cs typeface="Times New Roman"/>
              <a:sym typeface="Times New Roman"/>
            </a:endParaRPr>
          </a:p>
          <a:p>
            <a:pPr indent="-317500" lvl="0" marL="457200" marR="0" rtl="0" algn="just">
              <a:lnSpc>
                <a:spcPct val="150000"/>
              </a:lnSpc>
              <a:spcBef>
                <a:spcPts val="0"/>
              </a:spcBef>
              <a:spcAft>
                <a:spcPts val="0"/>
              </a:spcAft>
              <a:buClr>
                <a:srgbClr val="222222"/>
              </a:buClr>
              <a:buSzPts val="1400"/>
              <a:buFont typeface="Times New Roman"/>
              <a:buChar char="●"/>
            </a:pPr>
            <a:r>
              <a:rPr lang="cs" sz="1400">
                <a:solidFill>
                  <a:srgbClr val="222222"/>
                </a:solidFill>
                <a:latin typeface="Times New Roman"/>
                <a:ea typeface="Times New Roman"/>
                <a:cs typeface="Times New Roman"/>
                <a:sym typeface="Times New Roman"/>
              </a:rPr>
              <a:t> We take the filter and apply it pixel block by pixel block to the input image where the multiplication of the matrices are carried out.</a:t>
            </a:r>
            <a:endParaRPr sz="1400">
              <a:solidFill>
                <a:schemeClr val="dk1"/>
              </a:solidFill>
              <a:highlight>
                <a:srgbClr val="FFFFFF"/>
              </a:highlight>
              <a:latin typeface="Times New Roman"/>
              <a:ea typeface="Times New Roman"/>
              <a:cs typeface="Times New Roman"/>
              <a:sym typeface="Times New Roman"/>
            </a:endParaRPr>
          </a:p>
          <a:p>
            <a:pPr indent="-317500" lvl="0" marL="457200" marR="0" rtl="0" algn="just">
              <a:lnSpc>
                <a:spcPct val="150000"/>
              </a:lnSpc>
              <a:spcBef>
                <a:spcPts val="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The convolved features of the same dimensions as input are obtained by same padding,whereas of reduced size are obtained by valid padding.</a:t>
            </a:r>
            <a:endParaRPr sz="1400">
              <a:solidFill>
                <a:srgbClr val="000000"/>
              </a:solidFill>
              <a:highlight>
                <a:srgbClr val="FFFFFF"/>
              </a:highlight>
              <a:latin typeface="Times New Roman"/>
              <a:ea typeface="Times New Roman"/>
              <a:cs typeface="Times New Roman"/>
              <a:sym typeface="Times New Roman"/>
            </a:endParaRPr>
          </a:p>
        </p:txBody>
      </p:sp>
      <p:pic>
        <p:nvPicPr>
          <p:cNvPr id="168" name="Google Shape;168;p27"/>
          <p:cNvPicPr preferRelativeResize="0"/>
          <p:nvPr/>
        </p:nvPicPr>
        <p:blipFill>
          <a:blip r:embed="rId3">
            <a:alphaModFix/>
          </a:blip>
          <a:stretch>
            <a:fillRect/>
          </a:stretch>
        </p:blipFill>
        <p:spPr>
          <a:xfrm>
            <a:off x="5454025" y="1017725"/>
            <a:ext cx="3689975" cy="3673825"/>
          </a:xfrm>
          <a:prstGeom prst="rect">
            <a:avLst/>
          </a:prstGeom>
          <a:noFill/>
          <a:ln>
            <a:noFill/>
          </a:ln>
        </p:spPr>
      </p:pic>
      <p:sp>
        <p:nvSpPr>
          <p:cNvPr id="169" name="Google Shape;169;p27"/>
          <p:cNvSpPr txBox="1"/>
          <p:nvPr/>
        </p:nvSpPr>
        <p:spPr>
          <a:xfrm>
            <a:off x="5286000" y="4415575"/>
            <a:ext cx="38580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Convolution of an image and obtaining the features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b="-21828" l="2760" r="-2759" t="3834"/>
          <a:stretch/>
        </p:blipFill>
        <p:spPr>
          <a:xfrm>
            <a:off x="0" y="464426"/>
            <a:ext cx="8807525" cy="3904650"/>
          </a:xfrm>
          <a:prstGeom prst="rect">
            <a:avLst/>
          </a:prstGeom>
          <a:noFill/>
          <a:ln>
            <a:noFill/>
          </a:ln>
        </p:spPr>
      </p:pic>
      <p:sp>
        <p:nvSpPr>
          <p:cNvPr id="175" name="Google Shape;175;p28"/>
          <p:cNvSpPr txBox="1"/>
          <p:nvPr/>
        </p:nvSpPr>
        <p:spPr>
          <a:xfrm>
            <a:off x="1228275" y="4232725"/>
            <a:ext cx="45543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Convolution of R,G,B and obtaining the</a:t>
            </a:r>
            <a:r>
              <a:rPr lang="cs"/>
              <a:t> </a:t>
            </a:r>
            <a:r>
              <a:rPr lang="cs"/>
              <a:t>resultant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277825"/>
            <a:ext cx="8520600" cy="572700"/>
          </a:xfrm>
          <a:prstGeom prst="rect">
            <a:avLst/>
          </a:prstGeom>
        </p:spPr>
        <p:txBody>
          <a:bodyPr anchorCtr="0" anchor="t" bIns="91425" lIns="91425" spcFirstLastPara="1" rIns="91425" wrap="square" tIns="91425">
            <a:noAutofit/>
          </a:bodyPr>
          <a:lstStyle/>
          <a:p>
            <a:pPr indent="0" lvl="0" marL="2743200" rtl="0" algn="l">
              <a:spcBef>
                <a:spcPts val="0"/>
              </a:spcBef>
              <a:spcAft>
                <a:spcPts val="0"/>
              </a:spcAft>
              <a:buNone/>
            </a:pPr>
            <a:r>
              <a:rPr b="1" lang="cs">
                <a:highlight>
                  <a:srgbClr val="FFFFFF"/>
                </a:highlight>
              </a:rPr>
              <a:t>  Pooling Layer</a:t>
            </a:r>
            <a:endParaRPr/>
          </a:p>
        </p:txBody>
      </p:sp>
      <p:sp>
        <p:nvSpPr>
          <p:cNvPr id="181" name="Google Shape;181;p29"/>
          <p:cNvSpPr txBox="1"/>
          <p:nvPr>
            <p:ph idx="1" type="body"/>
          </p:nvPr>
        </p:nvSpPr>
        <p:spPr>
          <a:xfrm>
            <a:off x="311700" y="1152475"/>
            <a:ext cx="5261700" cy="34164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500"/>
              </a:spcBef>
              <a:spcAft>
                <a:spcPts val="0"/>
              </a:spcAft>
              <a:buClr>
                <a:srgbClr val="222222"/>
              </a:buClr>
              <a:buSzPts val="1400"/>
              <a:buFont typeface="Times New Roman"/>
              <a:buChar char="●"/>
            </a:pPr>
            <a:r>
              <a:rPr lang="cs" sz="1400">
                <a:solidFill>
                  <a:srgbClr val="222222"/>
                </a:solidFill>
                <a:latin typeface="Times New Roman"/>
                <a:ea typeface="Times New Roman"/>
                <a:cs typeface="Times New Roman"/>
                <a:sym typeface="Times New Roman"/>
              </a:rPr>
              <a:t>Pooling layer is used to reduce the size of the data being transferred over to the next layer. </a:t>
            </a:r>
            <a:endParaRPr sz="1400">
              <a:solidFill>
                <a:srgbClr val="222222"/>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222222"/>
              </a:buClr>
              <a:buSzPts val="1400"/>
              <a:buFont typeface="Times New Roman"/>
              <a:buChar char="●"/>
            </a:pPr>
            <a:r>
              <a:rPr lang="cs" sz="1400">
                <a:solidFill>
                  <a:srgbClr val="222222"/>
                </a:solidFill>
                <a:latin typeface="Times New Roman"/>
                <a:ea typeface="Times New Roman"/>
                <a:cs typeface="Times New Roman"/>
                <a:sym typeface="Times New Roman"/>
              </a:rPr>
              <a:t>Pooling is nothing but using a mask of a constant size and taking either the average or max of the underlying values.</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Used to extract dominant features.</a:t>
            </a:r>
            <a:endParaRPr sz="1400">
              <a:solidFill>
                <a:srgbClr val="000000"/>
              </a:solidFill>
              <a:highlight>
                <a:srgbClr val="FFFFFF"/>
              </a:highlight>
              <a:latin typeface="Times New Roman"/>
              <a:ea typeface="Times New Roman"/>
              <a:cs typeface="Times New Roman"/>
              <a:sym typeface="Times New Roman"/>
            </a:endParaRPr>
          </a:p>
        </p:txBody>
      </p:sp>
      <p:pic>
        <p:nvPicPr>
          <p:cNvPr id="182" name="Google Shape;182;p29"/>
          <p:cNvPicPr preferRelativeResize="0"/>
          <p:nvPr/>
        </p:nvPicPr>
        <p:blipFill>
          <a:blip r:embed="rId3">
            <a:alphaModFix/>
          </a:blip>
          <a:stretch>
            <a:fillRect/>
          </a:stretch>
        </p:blipFill>
        <p:spPr>
          <a:xfrm>
            <a:off x="5573400" y="1329200"/>
            <a:ext cx="3492475" cy="2815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1251200" y="0"/>
            <a:ext cx="8520600" cy="572700"/>
          </a:xfrm>
          <a:prstGeom prst="rect">
            <a:avLst/>
          </a:prstGeom>
        </p:spPr>
        <p:txBody>
          <a:bodyPr anchorCtr="0" anchor="t" bIns="91425" lIns="91425" spcFirstLastPara="1" rIns="91425" wrap="square" tIns="91425">
            <a:noAutofit/>
          </a:bodyPr>
          <a:lstStyle/>
          <a:p>
            <a:pPr indent="0" lvl="0" marL="0" rtl="0" algn="l">
              <a:lnSpc>
                <a:spcPct val="118000"/>
              </a:lnSpc>
              <a:spcBef>
                <a:spcPts val="2900"/>
              </a:spcBef>
              <a:spcAft>
                <a:spcPts val="0"/>
              </a:spcAft>
              <a:buClr>
                <a:schemeClr val="dk1"/>
              </a:buClr>
              <a:buSzPts val="1100"/>
              <a:buFont typeface="Arial"/>
              <a:buNone/>
            </a:pPr>
            <a:r>
              <a:rPr b="1" lang="cs">
                <a:highlight>
                  <a:srgbClr val="FFFFFF"/>
                </a:highlight>
              </a:rPr>
              <a:t> Fully Connected Layer (FC Layer)</a:t>
            </a:r>
            <a:endParaRPr b="1">
              <a:highlight>
                <a:srgbClr val="FFFFFF"/>
              </a:highlight>
            </a:endParaRPr>
          </a:p>
          <a:p>
            <a:pPr indent="0" lvl="0" marL="0" rtl="0" algn="l">
              <a:spcBef>
                <a:spcPts val="0"/>
              </a:spcBef>
              <a:spcAft>
                <a:spcPts val="0"/>
              </a:spcAft>
              <a:buNone/>
            </a:pPr>
            <a:r>
              <a:t/>
            </a:r>
            <a:endParaRPr/>
          </a:p>
        </p:txBody>
      </p:sp>
      <p:sp>
        <p:nvSpPr>
          <p:cNvPr id="188" name="Google Shape;188;p30"/>
          <p:cNvSpPr txBox="1"/>
          <p:nvPr>
            <p:ph idx="1" type="body"/>
          </p:nvPr>
        </p:nvSpPr>
        <p:spPr>
          <a:xfrm>
            <a:off x="0" y="1196875"/>
            <a:ext cx="6270300" cy="3416400"/>
          </a:xfrm>
          <a:prstGeom prst="rect">
            <a:avLst/>
          </a:prstGeom>
        </p:spPr>
        <p:txBody>
          <a:bodyPr anchorCtr="0" anchor="t" bIns="91425" lIns="91425" spcFirstLastPara="1" rIns="91425" wrap="square" tIns="91425">
            <a:noAutofit/>
          </a:bodyPr>
          <a:lstStyle/>
          <a:p>
            <a:pPr indent="-317500" lvl="0" marL="457200" rtl="0" algn="l">
              <a:lnSpc>
                <a:spcPct val="158000"/>
              </a:lnSpc>
              <a:spcBef>
                <a:spcPts val="320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The Fully-Connected layer is learning a possibly non-linear function in that space.</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8000"/>
              </a:lnSpc>
              <a:spcBef>
                <a:spcPts val="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Now that we have converted our input image into a suitable form for our Multi-Level Perceptron, we shall flatten the image into a column vector.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8000"/>
              </a:lnSpc>
              <a:spcBef>
                <a:spcPts val="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The flattened output is fed to a feed-forward neural network and backpropagation applied to every iteration of training. Over a series of epochs, the model is able to distinguish between dominating and certain low-level features in images and classify them using the Softmax Classification technique.</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189" name="Google Shape;189;p30"/>
          <p:cNvPicPr preferRelativeResize="0"/>
          <p:nvPr/>
        </p:nvPicPr>
        <p:blipFill>
          <a:blip r:embed="rId3">
            <a:alphaModFix/>
          </a:blip>
          <a:stretch>
            <a:fillRect/>
          </a:stretch>
        </p:blipFill>
        <p:spPr>
          <a:xfrm>
            <a:off x="6216600" y="1196875"/>
            <a:ext cx="2723474" cy="372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1"/>
          <p:cNvPicPr preferRelativeResize="0"/>
          <p:nvPr/>
        </p:nvPicPr>
        <p:blipFill>
          <a:blip r:embed="rId3">
            <a:alphaModFix/>
          </a:blip>
          <a:stretch>
            <a:fillRect/>
          </a:stretch>
        </p:blipFill>
        <p:spPr>
          <a:xfrm>
            <a:off x="508575" y="358300"/>
            <a:ext cx="8114000" cy="4045451"/>
          </a:xfrm>
          <a:prstGeom prst="rect">
            <a:avLst/>
          </a:prstGeom>
          <a:noFill/>
          <a:ln>
            <a:noFill/>
          </a:ln>
        </p:spPr>
      </p:pic>
      <p:sp>
        <p:nvSpPr>
          <p:cNvPr id="195" name="Google Shape;195;p31"/>
          <p:cNvSpPr txBox="1"/>
          <p:nvPr/>
        </p:nvSpPr>
        <p:spPr>
          <a:xfrm>
            <a:off x="2646375" y="4039475"/>
            <a:ext cx="4785300" cy="1074000"/>
          </a:xfrm>
          <a:prstGeom prst="rect">
            <a:avLst/>
          </a:prstGeom>
          <a:noFill/>
          <a:ln>
            <a:noFill/>
          </a:ln>
        </p:spPr>
        <p:txBody>
          <a:bodyPr anchorCtr="0" anchor="t" bIns="91425" lIns="91425" spcFirstLastPara="1" rIns="91425" wrap="square" tIns="91425">
            <a:noAutofit/>
          </a:bodyPr>
          <a:lstStyle/>
          <a:p>
            <a:pPr indent="0" lvl="0" marL="0" rtl="0" algn="l">
              <a:lnSpc>
                <a:spcPct val="118000"/>
              </a:lnSpc>
              <a:spcBef>
                <a:spcPts val="2900"/>
              </a:spcBef>
              <a:spcAft>
                <a:spcPts val="0"/>
              </a:spcAft>
              <a:buNone/>
            </a:pPr>
            <a:r>
              <a:rPr lang="cs" sz="2800">
                <a:highlight>
                  <a:schemeClr val="lt1"/>
                </a:highlight>
              </a:rPr>
              <a:t>    </a:t>
            </a:r>
            <a:r>
              <a:rPr lang="cs">
                <a:highlight>
                  <a:schemeClr val="lt1"/>
                </a:highlight>
              </a:rPr>
              <a:t>Fully Connected Layer (FC Layer)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152400"/>
            <a:ext cx="8520600" cy="4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Components</a:t>
            </a:r>
            <a:endParaRPr/>
          </a:p>
        </p:txBody>
      </p:sp>
      <p:graphicFrame>
        <p:nvGraphicFramePr>
          <p:cNvPr id="201" name="Google Shape;201;p32"/>
          <p:cNvGraphicFramePr/>
          <p:nvPr/>
        </p:nvGraphicFramePr>
        <p:xfrm>
          <a:off x="801000" y="399160"/>
          <a:ext cx="3000000" cy="3000000"/>
        </p:xfrm>
        <a:graphic>
          <a:graphicData uri="http://schemas.openxmlformats.org/drawingml/2006/table">
            <a:tbl>
              <a:tblPr>
                <a:noFill/>
                <a:tableStyleId>{7F3231E7-8A30-40EA-9D15-D51FC7F7D74B}</a:tableStyleId>
              </a:tblPr>
              <a:tblGrid>
                <a:gridCol w="565675"/>
                <a:gridCol w="3750000"/>
                <a:gridCol w="1133050"/>
                <a:gridCol w="1353100"/>
              </a:tblGrid>
              <a:tr h="229975">
                <a:tc>
                  <a:txBody>
                    <a:bodyPr/>
                    <a:lstStyle/>
                    <a:p>
                      <a:pPr indent="0" lvl="0" marL="0" rtl="0" algn="l">
                        <a:spcBef>
                          <a:spcPts val="0"/>
                        </a:spcBef>
                        <a:spcAft>
                          <a:spcPts val="0"/>
                        </a:spcAft>
                        <a:buNone/>
                      </a:pPr>
                      <a:r>
                        <a:rPr b="1" lang="cs"/>
                        <a:t>No.</a:t>
                      </a:r>
                      <a:endParaRPr b="1"/>
                    </a:p>
                  </a:txBody>
                  <a:tcPr marT="91425" marB="91425" marR="91425" marL="91425"/>
                </a:tc>
                <a:tc>
                  <a:txBody>
                    <a:bodyPr/>
                    <a:lstStyle/>
                    <a:p>
                      <a:pPr indent="0" lvl="0" marL="0" rtl="0" algn="l">
                        <a:spcBef>
                          <a:spcPts val="0"/>
                        </a:spcBef>
                        <a:spcAft>
                          <a:spcPts val="0"/>
                        </a:spcAft>
                        <a:buNone/>
                      </a:pPr>
                      <a:r>
                        <a:rPr b="1" lang="cs"/>
                        <a:t>Components</a:t>
                      </a:r>
                      <a:endParaRPr b="1"/>
                    </a:p>
                  </a:txBody>
                  <a:tcPr marT="91425" marB="91425" marR="91425" marL="91425"/>
                </a:tc>
                <a:tc>
                  <a:txBody>
                    <a:bodyPr/>
                    <a:lstStyle/>
                    <a:p>
                      <a:pPr indent="0" lvl="0" marL="0" rtl="0" algn="l">
                        <a:spcBef>
                          <a:spcPts val="0"/>
                        </a:spcBef>
                        <a:spcAft>
                          <a:spcPts val="0"/>
                        </a:spcAft>
                        <a:buNone/>
                      </a:pPr>
                      <a:r>
                        <a:rPr b="1" lang="cs"/>
                        <a:t>Quantity</a:t>
                      </a:r>
                      <a:endParaRPr b="1"/>
                    </a:p>
                  </a:txBody>
                  <a:tcPr marT="91425" marB="91425" marR="91425" marL="91425"/>
                </a:tc>
                <a:tc>
                  <a:txBody>
                    <a:bodyPr/>
                    <a:lstStyle/>
                    <a:p>
                      <a:pPr indent="0" lvl="0" marL="0" rtl="0" algn="l">
                        <a:spcBef>
                          <a:spcPts val="0"/>
                        </a:spcBef>
                        <a:spcAft>
                          <a:spcPts val="0"/>
                        </a:spcAft>
                        <a:buNone/>
                      </a:pPr>
                      <a:r>
                        <a:rPr b="1" lang="cs"/>
                        <a:t>Price (in Rs.)</a:t>
                      </a:r>
                      <a:endParaRPr b="1"/>
                    </a:p>
                  </a:txBody>
                  <a:tcPr marT="91425" marB="91425" marR="91425" marL="91425"/>
                </a:tc>
              </a:tr>
              <a:tr h="229975">
                <a:tc>
                  <a:txBody>
                    <a:bodyPr/>
                    <a:lstStyle/>
                    <a:p>
                      <a:pPr indent="0" lvl="0" marL="0" rtl="0" algn="l">
                        <a:spcBef>
                          <a:spcPts val="0"/>
                        </a:spcBef>
                        <a:spcAft>
                          <a:spcPts val="0"/>
                        </a:spcAft>
                        <a:buNone/>
                      </a:pPr>
                      <a:r>
                        <a:rPr lang="cs"/>
                        <a:t>1</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Raspberry Pi Model 3B+</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cs"/>
                        <a:t>1</a:t>
                      </a:r>
                      <a:endParaRPr/>
                    </a:p>
                  </a:txBody>
                  <a:tcPr marT="91425" marB="91425" marR="91425" marL="91425"/>
                </a:tc>
                <a:tc>
                  <a:txBody>
                    <a:bodyPr/>
                    <a:lstStyle/>
                    <a:p>
                      <a:pPr indent="0" lvl="0" marL="0" rtl="0" algn="l">
                        <a:spcBef>
                          <a:spcPts val="0"/>
                        </a:spcBef>
                        <a:spcAft>
                          <a:spcPts val="0"/>
                        </a:spcAft>
                        <a:buNone/>
                      </a:pPr>
                      <a:r>
                        <a:rPr lang="cs"/>
                        <a:t>1*2500=2500</a:t>
                      </a:r>
                      <a:endParaRPr/>
                    </a:p>
                  </a:txBody>
                  <a:tcPr marT="91425" marB="91425" marR="91425" marL="91425"/>
                </a:tc>
              </a:tr>
              <a:tr h="229975">
                <a:tc>
                  <a:txBody>
                    <a:bodyPr/>
                    <a:lstStyle/>
                    <a:p>
                      <a:pPr indent="0" lvl="0" marL="0" rtl="0" algn="l">
                        <a:spcBef>
                          <a:spcPts val="0"/>
                        </a:spcBef>
                        <a:spcAft>
                          <a:spcPts val="0"/>
                        </a:spcAft>
                        <a:buNone/>
                      </a:pPr>
                      <a:r>
                        <a:rPr lang="cs"/>
                        <a:t>2</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Raspberry Pi Camera</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cs"/>
                        <a:t>1</a:t>
                      </a:r>
                      <a:endParaRPr/>
                    </a:p>
                  </a:txBody>
                  <a:tcPr marT="91425" marB="91425" marR="91425" marL="91425"/>
                </a:tc>
                <a:tc>
                  <a:txBody>
                    <a:bodyPr/>
                    <a:lstStyle/>
                    <a:p>
                      <a:pPr indent="0" lvl="0" marL="0" rtl="0" algn="l">
                        <a:spcBef>
                          <a:spcPts val="0"/>
                        </a:spcBef>
                        <a:spcAft>
                          <a:spcPts val="0"/>
                        </a:spcAft>
                        <a:buNone/>
                      </a:pPr>
                      <a:r>
                        <a:rPr lang="cs"/>
                        <a:t>1*300=300</a:t>
                      </a:r>
                      <a:endParaRPr/>
                    </a:p>
                  </a:txBody>
                  <a:tcPr marT="91425" marB="91425" marR="91425" marL="91425"/>
                </a:tc>
              </a:tr>
              <a:tr h="229975">
                <a:tc>
                  <a:txBody>
                    <a:bodyPr/>
                    <a:lstStyle/>
                    <a:p>
                      <a:pPr indent="0" lvl="0" marL="0" rtl="0" algn="l">
                        <a:spcBef>
                          <a:spcPts val="0"/>
                        </a:spcBef>
                        <a:spcAft>
                          <a:spcPts val="0"/>
                        </a:spcAft>
                        <a:buNone/>
                      </a:pPr>
                      <a:r>
                        <a:rPr lang="cs"/>
                        <a:t>3</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Chassis &amp; Claw</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cs"/>
                        <a:t>1</a:t>
                      </a:r>
                      <a:endParaRPr/>
                    </a:p>
                  </a:txBody>
                  <a:tcPr marT="91425" marB="91425" marR="91425" marL="91425"/>
                </a:tc>
                <a:tc>
                  <a:txBody>
                    <a:bodyPr/>
                    <a:lstStyle/>
                    <a:p>
                      <a:pPr indent="0" lvl="0" marL="0" rtl="0" algn="l">
                        <a:spcBef>
                          <a:spcPts val="0"/>
                        </a:spcBef>
                        <a:spcAft>
                          <a:spcPts val="0"/>
                        </a:spcAft>
                        <a:buNone/>
                      </a:pPr>
                      <a:r>
                        <a:rPr lang="cs"/>
                        <a:t>1*100=100</a:t>
                      </a:r>
                      <a:endParaRPr/>
                    </a:p>
                  </a:txBody>
                  <a:tcPr marT="91425" marB="91425" marR="91425" marL="91425"/>
                </a:tc>
              </a:tr>
              <a:tr h="229975">
                <a:tc>
                  <a:txBody>
                    <a:bodyPr/>
                    <a:lstStyle/>
                    <a:p>
                      <a:pPr indent="0" lvl="0" marL="0" rtl="0" algn="l">
                        <a:spcBef>
                          <a:spcPts val="0"/>
                        </a:spcBef>
                        <a:spcAft>
                          <a:spcPts val="0"/>
                        </a:spcAft>
                        <a:buNone/>
                      </a:pPr>
                      <a:r>
                        <a:rPr lang="cs"/>
                        <a:t>4</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DC Motors</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cs"/>
                        <a:t>4</a:t>
                      </a:r>
                      <a:endParaRPr/>
                    </a:p>
                  </a:txBody>
                  <a:tcPr marT="91425" marB="91425" marR="91425" marL="91425"/>
                </a:tc>
                <a:tc>
                  <a:txBody>
                    <a:bodyPr/>
                    <a:lstStyle/>
                    <a:p>
                      <a:pPr indent="0" lvl="0" marL="0" rtl="0" algn="l">
                        <a:spcBef>
                          <a:spcPts val="0"/>
                        </a:spcBef>
                        <a:spcAft>
                          <a:spcPts val="0"/>
                        </a:spcAft>
                        <a:buNone/>
                      </a:pPr>
                      <a:r>
                        <a:rPr lang="cs"/>
                        <a:t>4*75=300</a:t>
                      </a:r>
                      <a:endParaRPr/>
                    </a:p>
                  </a:txBody>
                  <a:tcPr marT="91425" marB="91425" marR="91425" marL="91425"/>
                </a:tc>
              </a:tr>
              <a:tr h="229975">
                <a:tc>
                  <a:txBody>
                    <a:bodyPr/>
                    <a:lstStyle/>
                    <a:p>
                      <a:pPr indent="0" lvl="0" marL="0" rtl="0" algn="l">
                        <a:spcBef>
                          <a:spcPts val="0"/>
                        </a:spcBef>
                        <a:spcAft>
                          <a:spcPts val="0"/>
                        </a:spcAft>
                        <a:buNone/>
                      </a:pPr>
                      <a:r>
                        <a:rPr lang="cs"/>
                        <a:t>5</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Servo Motor</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cs"/>
                        <a:t>1</a:t>
                      </a:r>
                      <a:endParaRPr/>
                    </a:p>
                  </a:txBody>
                  <a:tcPr marT="91425" marB="91425" marR="91425" marL="91425"/>
                </a:tc>
                <a:tc>
                  <a:txBody>
                    <a:bodyPr/>
                    <a:lstStyle/>
                    <a:p>
                      <a:pPr indent="0" lvl="0" marL="0" rtl="0" algn="l">
                        <a:spcBef>
                          <a:spcPts val="0"/>
                        </a:spcBef>
                        <a:spcAft>
                          <a:spcPts val="0"/>
                        </a:spcAft>
                        <a:buNone/>
                      </a:pPr>
                      <a:r>
                        <a:rPr lang="cs"/>
                        <a:t>1*60=60</a:t>
                      </a:r>
                      <a:endParaRPr/>
                    </a:p>
                  </a:txBody>
                  <a:tcPr marT="91425" marB="91425" marR="91425" marL="91425"/>
                </a:tc>
              </a:tr>
              <a:tr h="229975">
                <a:tc>
                  <a:txBody>
                    <a:bodyPr/>
                    <a:lstStyle/>
                    <a:p>
                      <a:pPr indent="0" lvl="0" marL="0" rtl="0" algn="l">
                        <a:spcBef>
                          <a:spcPts val="0"/>
                        </a:spcBef>
                        <a:spcAft>
                          <a:spcPts val="0"/>
                        </a:spcAft>
                        <a:buNone/>
                      </a:pPr>
                      <a:r>
                        <a:rPr lang="cs"/>
                        <a:t>6</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IR Sensor Module</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cs"/>
                        <a:t>3</a:t>
                      </a:r>
                      <a:endParaRPr/>
                    </a:p>
                  </a:txBody>
                  <a:tcPr marT="91425" marB="91425" marR="91425" marL="91425"/>
                </a:tc>
                <a:tc>
                  <a:txBody>
                    <a:bodyPr/>
                    <a:lstStyle/>
                    <a:p>
                      <a:pPr indent="0" lvl="0" marL="0" rtl="0" algn="l">
                        <a:spcBef>
                          <a:spcPts val="0"/>
                        </a:spcBef>
                        <a:spcAft>
                          <a:spcPts val="0"/>
                        </a:spcAft>
                        <a:buNone/>
                      </a:pPr>
                      <a:r>
                        <a:rPr lang="cs"/>
                        <a:t>3*30=90</a:t>
                      </a:r>
                      <a:endParaRPr/>
                    </a:p>
                  </a:txBody>
                  <a:tcPr marT="91425" marB="91425" marR="91425" marL="91425"/>
                </a:tc>
              </a:tr>
              <a:tr h="229975">
                <a:tc>
                  <a:txBody>
                    <a:bodyPr/>
                    <a:lstStyle/>
                    <a:p>
                      <a:pPr indent="0" lvl="0" marL="0" rtl="0" algn="l">
                        <a:spcBef>
                          <a:spcPts val="0"/>
                        </a:spcBef>
                        <a:spcAft>
                          <a:spcPts val="0"/>
                        </a:spcAft>
                        <a:buNone/>
                      </a:pPr>
                      <a:r>
                        <a:rPr lang="cs"/>
                        <a:t>7</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Motor Driver IC</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cs"/>
                        <a:t>2</a:t>
                      </a:r>
                      <a:endParaRPr/>
                    </a:p>
                  </a:txBody>
                  <a:tcPr marT="91425" marB="91425" marR="91425" marL="91425"/>
                </a:tc>
                <a:tc>
                  <a:txBody>
                    <a:bodyPr/>
                    <a:lstStyle/>
                    <a:p>
                      <a:pPr indent="0" lvl="0" marL="0" rtl="0" algn="l">
                        <a:spcBef>
                          <a:spcPts val="0"/>
                        </a:spcBef>
                        <a:spcAft>
                          <a:spcPts val="0"/>
                        </a:spcAft>
                        <a:buNone/>
                      </a:pPr>
                      <a:r>
                        <a:rPr lang="cs"/>
                        <a:t>2*25=50</a:t>
                      </a:r>
                      <a:endParaRPr/>
                    </a:p>
                  </a:txBody>
                  <a:tcPr marT="91425" marB="91425" marR="91425" marL="91425"/>
                </a:tc>
              </a:tr>
              <a:tr h="229975">
                <a:tc>
                  <a:txBody>
                    <a:bodyPr/>
                    <a:lstStyle/>
                    <a:p>
                      <a:pPr indent="0" lvl="0" marL="0" rtl="0" algn="l">
                        <a:spcBef>
                          <a:spcPts val="0"/>
                        </a:spcBef>
                        <a:spcAft>
                          <a:spcPts val="0"/>
                        </a:spcAft>
                        <a:buNone/>
                      </a:pPr>
                      <a:r>
                        <a:rPr lang="cs"/>
                        <a:t>8</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12 V Battery </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cs"/>
                        <a:t>1</a:t>
                      </a:r>
                      <a:endParaRPr/>
                    </a:p>
                  </a:txBody>
                  <a:tcPr marT="91425" marB="91425" marR="91425" marL="91425"/>
                </a:tc>
                <a:tc>
                  <a:txBody>
                    <a:bodyPr/>
                    <a:lstStyle/>
                    <a:p>
                      <a:pPr indent="0" lvl="0" marL="0" rtl="0" algn="l">
                        <a:spcBef>
                          <a:spcPts val="0"/>
                        </a:spcBef>
                        <a:spcAft>
                          <a:spcPts val="0"/>
                        </a:spcAft>
                        <a:buNone/>
                      </a:pPr>
                      <a:r>
                        <a:rPr lang="cs"/>
                        <a:t>1*600=600</a:t>
                      </a:r>
                      <a:endParaRPr/>
                    </a:p>
                  </a:txBody>
                  <a:tcPr marT="91425" marB="91425" marR="91425" marL="91425"/>
                </a:tc>
              </a:tr>
              <a:tr h="229975">
                <a:tc>
                  <a:txBody>
                    <a:bodyPr/>
                    <a:lstStyle/>
                    <a:p>
                      <a:pPr indent="0" lvl="0" marL="0" rtl="0" algn="l">
                        <a:spcBef>
                          <a:spcPts val="0"/>
                        </a:spcBef>
                        <a:spcAft>
                          <a:spcPts val="0"/>
                        </a:spcAft>
                        <a:buNone/>
                      </a:pPr>
                      <a:r>
                        <a:rPr lang="cs"/>
                        <a:t>9</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Bread Board</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cs"/>
                        <a:t>1</a:t>
                      </a:r>
                      <a:endParaRPr/>
                    </a:p>
                  </a:txBody>
                  <a:tcPr marT="91425" marB="91425" marR="91425" marL="91425"/>
                </a:tc>
                <a:tc>
                  <a:txBody>
                    <a:bodyPr/>
                    <a:lstStyle/>
                    <a:p>
                      <a:pPr indent="0" lvl="0" marL="0" rtl="0" algn="l">
                        <a:spcBef>
                          <a:spcPts val="0"/>
                        </a:spcBef>
                        <a:spcAft>
                          <a:spcPts val="0"/>
                        </a:spcAft>
                        <a:buNone/>
                      </a:pPr>
                      <a:r>
                        <a:rPr lang="cs"/>
                        <a:t>1*50=50</a:t>
                      </a:r>
                      <a:endParaRPr/>
                    </a:p>
                  </a:txBody>
                  <a:tcPr marT="91425" marB="91425" marR="91425" marL="91425"/>
                </a:tc>
              </a:tr>
              <a:tr h="232200">
                <a:tc>
                  <a:txBody>
                    <a:bodyPr/>
                    <a:lstStyle/>
                    <a:p>
                      <a:pPr indent="0" lvl="0" marL="0" rtl="0" algn="l">
                        <a:spcBef>
                          <a:spcPts val="0"/>
                        </a:spcBef>
                        <a:spcAft>
                          <a:spcPts val="0"/>
                        </a:spcAft>
                        <a:buNone/>
                      </a:pPr>
                      <a:r>
                        <a:rPr lang="cs"/>
                        <a:t>10</a:t>
                      </a:r>
                      <a:endParaRPr/>
                    </a:p>
                  </a:txBody>
                  <a:tcPr marT="91425" marB="91425" marR="91425" marL="91425"/>
                </a:tc>
                <a:tc>
                  <a:txBody>
                    <a:bodyPr/>
                    <a:lstStyle/>
                    <a:p>
                      <a:pPr indent="0" lvl="0" marL="0" rtl="0" algn="l">
                        <a:spcBef>
                          <a:spcPts val="0"/>
                        </a:spcBef>
                        <a:spcAft>
                          <a:spcPts val="0"/>
                        </a:spcAft>
                        <a:buNone/>
                      </a:pPr>
                      <a:r>
                        <a:rPr lang="cs">
                          <a:solidFill>
                            <a:schemeClr val="dk2"/>
                          </a:solidFill>
                          <a:latin typeface="Times New Roman"/>
                          <a:ea typeface="Times New Roman"/>
                          <a:cs typeface="Times New Roman"/>
                          <a:sym typeface="Times New Roman"/>
                        </a:rPr>
                        <a:t>Wires</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cs"/>
                        <a:t>100</a:t>
                      </a:r>
                      <a:endParaRPr/>
                    </a:p>
                  </a:txBody>
                  <a:tcPr marT="91425" marB="91425" marR="91425" marL="91425"/>
                </a:tc>
              </a:tr>
              <a:tr h="232200">
                <a:tc>
                  <a:txBody>
                    <a:bodyPr/>
                    <a:lstStyle/>
                    <a:p>
                      <a:pPr indent="0" lvl="0" marL="0" rtl="0" algn="l">
                        <a:spcBef>
                          <a:spcPts val="0"/>
                        </a:spcBef>
                        <a:spcAft>
                          <a:spcPts val="0"/>
                        </a:spcAft>
                        <a:buNone/>
                      </a:pPr>
                      <a:r>
                        <a:t/>
                      </a:r>
                      <a:endParaRPr/>
                    </a:p>
                  </a:txBody>
                  <a:tcPr marT="91425" marB="91425" marR="91425" marL="91425"/>
                </a:tc>
                <a:tc gridSpan="2">
                  <a:txBody>
                    <a:bodyPr/>
                    <a:lstStyle/>
                    <a:p>
                      <a:pPr indent="0" lvl="0" marL="0" rtl="0" algn="l">
                        <a:spcBef>
                          <a:spcPts val="0"/>
                        </a:spcBef>
                        <a:spcAft>
                          <a:spcPts val="0"/>
                        </a:spcAft>
                        <a:buNone/>
                      </a:pPr>
                      <a:r>
                        <a:rPr b="1" lang="cs">
                          <a:solidFill>
                            <a:schemeClr val="dk2"/>
                          </a:solidFill>
                          <a:latin typeface="Times New Roman"/>
                          <a:ea typeface="Times New Roman"/>
                          <a:cs typeface="Times New Roman"/>
                          <a:sym typeface="Times New Roman"/>
                        </a:rPr>
                        <a:t>Total Price</a:t>
                      </a:r>
                      <a:endParaRPr b="1">
                        <a:solidFill>
                          <a:schemeClr val="dk2"/>
                        </a:solidFill>
                        <a:latin typeface="Times New Roman"/>
                        <a:ea typeface="Times New Roman"/>
                        <a:cs typeface="Times New Roman"/>
                        <a:sym typeface="Times New Roman"/>
                      </a:endParaRPr>
                    </a:p>
                  </a:txBody>
                  <a:tcPr marT="91425" marB="91425" marR="91425" marL="91425"/>
                </a:tc>
                <a:tc hMerge="1"/>
                <a:tc>
                  <a:txBody>
                    <a:bodyPr/>
                    <a:lstStyle/>
                    <a:p>
                      <a:pPr indent="0" lvl="0" marL="0" rtl="0" algn="l">
                        <a:spcBef>
                          <a:spcPts val="0"/>
                        </a:spcBef>
                        <a:spcAft>
                          <a:spcPts val="0"/>
                        </a:spcAft>
                        <a:buNone/>
                      </a:pPr>
                      <a:r>
                        <a:rPr lang="cs"/>
                        <a:t> </a:t>
                      </a:r>
                      <a:r>
                        <a:rPr b="1" lang="cs"/>
                        <a:t>4150 /-</a:t>
                      </a:r>
                      <a:endParaRPr b="1"/>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2687350" y="134225"/>
            <a:ext cx="35811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cs" sz="2400">
                <a:latin typeface="Times New Roman"/>
                <a:ea typeface="Times New Roman"/>
                <a:cs typeface="Times New Roman"/>
                <a:sym typeface="Times New Roman"/>
              </a:rPr>
              <a:t>Raspberry Pi Model 3B+</a:t>
            </a:r>
            <a:endParaRPr sz="2400">
              <a:latin typeface="Times New Roman"/>
              <a:ea typeface="Times New Roman"/>
              <a:cs typeface="Times New Roman"/>
              <a:sym typeface="Times New Roman"/>
            </a:endParaRPr>
          </a:p>
        </p:txBody>
      </p:sp>
      <p:sp>
        <p:nvSpPr>
          <p:cNvPr id="207" name="Google Shape;207;p33"/>
          <p:cNvSpPr txBox="1"/>
          <p:nvPr>
            <p:ph idx="1" type="body"/>
          </p:nvPr>
        </p:nvSpPr>
        <p:spPr>
          <a:xfrm>
            <a:off x="311700" y="1152475"/>
            <a:ext cx="4069500" cy="34164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SzPts val="1800"/>
              <a:buFont typeface="Times New Roman"/>
              <a:buChar char="●"/>
            </a:pPr>
            <a:r>
              <a:rPr lang="cs">
                <a:latin typeface="Times New Roman"/>
                <a:ea typeface="Times New Roman"/>
                <a:cs typeface="Times New Roman"/>
                <a:sym typeface="Times New Roman"/>
              </a:rPr>
              <a:t>A single board computer</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Times New Roman"/>
              <a:buChar char="●"/>
            </a:pPr>
            <a:r>
              <a:rPr lang="cs">
                <a:latin typeface="Times New Roman"/>
                <a:ea typeface="Times New Roman"/>
                <a:cs typeface="Times New Roman"/>
                <a:sym typeface="Times New Roman"/>
              </a:rPr>
              <a:t>Product of Raspberry-pi foundation</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Times New Roman"/>
              <a:buChar char="●"/>
            </a:pPr>
            <a:r>
              <a:rPr lang="cs">
                <a:latin typeface="Times New Roman"/>
                <a:ea typeface="Times New Roman"/>
                <a:cs typeface="Times New Roman"/>
                <a:sym typeface="Times New Roman"/>
              </a:rPr>
              <a:t>Runs wide range of OS</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Times New Roman"/>
              <a:buChar char="●"/>
            </a:pPr>
            <a:r>
              <a:rPr lang="cs">
                <a:latin typeface="Times New Roman"/>
                <a:ea typeface="Times New Roman"/>
                <a:cs typeface="Times New Roman"/>
                <a:sym typeface="Times New Roman"/>
              </a:rPr>
              <a:t>Huge range of sensors and drivers available which makes it choice for IoT</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Times New Roman"/>
              <a:buChar char="●"/>
            </a:pPr>
            <a:r>
              <a:rPr lang="cs">
                <a:latin typeface="Times New Roman"/>
                <a:ea typeface="Times New Roman"/>
                <a:cs typeface="Times New Roman"/>
                <a:sym typeface="Times New Roman"/>
              </a:rPr>
              <a:t>Low power boards are available</a:t>
            </a:r>
            <a:endParaRPr>
              <a:latin typeface="Times New Roman"/>
              <a:ea typeface="Times New Roman"/>
              <a:cs typeface="Times New Roman"/>
              <a:sym typeface="Times New Roman"/>
            </a:endParaRPr>
          </a:p>
          <a:p>
            <a:pPr indent="-342900" lvl="0" marL="457200" rtl="0" algn="l">
              <a:lnSpc>
                <a:spcPct val="90000"/>
              </a:lnSpc>
              <a:spcBef>
                <a:spcPts val="1000"/>
              </a:spcBef>
              <a:spcAft>
                <a:spcPts val="0"/>
              </a:spcAft>
              <a:buSzPts val="1800"/>
              <a:buFont typeface="Times New Roman"/>
              <a:buChar char="●"/>
            </a:pPr>
            <a:r>
              <a:rPr lang="cs">
                <a:latin typeface="Times New Roman"/>
                <a:ea typeface="Times New Roman"/>
                <a:cs typeface="Times New Roman"/>
                <a:sym typeface="Times New Roman"/>
              </a:rPr>
              <a:t>Comes with built-in Wi-Fi and Bluetooth functions</a:t>
            </a:r>
            <a:endParaRPr>
              <a:latin typeface="Times New Roman"/>
              <a:ea typeface="Times New Roman"/>
              <a:cs typeface="Times New Roman"/>
              <a:sym typeface="Times New Roman"/>
            </a:endParaRPr>
          </a:p>
          <a:p>
            <a:pPr indent="0" lvl="0" marL="457200" rtl="0" algn="l">
              <a:spcBef>
                <a:spcPts val="0"/>
              </a:spcBef>
              <a:spcAft>
                <a:spcPts val="1600"/>
              </a:spcAft>
              <a:buNone/>
            </a:pPr>
            <a:r>
              <a:t/>
            </a:r>
            <a:endParaRPr sz="1100"/>
          </a:p>
        </p:txBody>
      </p:sp>
      <p:pic>
        <p:nvPicPr>
          <p:cNvPr id="208" name="Google Shape;208;p33"/>
          <p:cNvPicPr preferRelativeResize="0"/>
          <p:nvPr/>
        </p:nvPicPr>
        <p:blipFill>
          <a:blip r:embed="rId3">
            <a:alphaModFix/>
          </a:blip>
          <a:stretch>
            <a:fillRect/>
          </a:stretch>
        </p:blipFill>
        <p:spPr>
          <a:xfrm>
            <a:off x="5025725" y="1258975"/>
            <a:ext cx="4069500" cy="278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156400"/>
            <a:ext cx="8520600" cy="5727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None/>
            </a:pPr>
            <a:r>
              <a:rPr lang="cs"/>
              <a:t>Introduction</a:t>
            </a:r>
            <a:endParaRPr/>
          </a:p>
        </p:txBody>
      </p:sp>
      <p:sp>
        <p:nvSpPr>
          <p:cNvPr id="87" name="Google Shape;87;p16"/>
          <p:cNvSpPr txBox="1"/>
          <p:nvPr>
            <p:ph idx="1" type="body"/>
          </p:nvPr>
        </p:nvSpPr>
        <p:spPr>
          <a:xfrm>
            <a:off x="135300" y="1167275"/>
            <a:ext cx="8301600" cy="34164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Times New Roman"/>
              <a:buChar char="●"/>
            </a:pPr>
            <a:r>
              <a:rPr lang="cs" sz="2000">
                <a:latin typeface="Times New Roman"/>
                <a:ea typeface="Times New Roman"/>
                <a:cs typeface="Times New Roman"/>
                <a:sym typeface="Times New Roman"/>
              </a:rPr>
              <a:t>Implementing a similar Learning Algorithm for classifying products, rather than having their barcodes scanned</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cs" sz="2000">
                <a:latin typeface="Times New Roman"/>
                <a:ea typeface="Times New Roman"/>
                <a:cs typeface="Times New Roman"/>
                <a:sym typeface="Times New Roman"/>
              </a:rPr>
              <a:t> The dataset consisted of labeled images that were used to get the predicted values</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cs" sz="2000">
                <a:latin typeface="Times New Roman"/>
                <a:ea typeface="Times New Roman"/>
                <a:cs typeface="Times New Roman"/>
                <a:sym typeface="Times New Roman"/>
              </a:rPr>
              <a:t>Building a bot capable of picking and dropping items</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cs" sz="2000">
                <a:latin typeface="Times New Roman"/>
                <a:ea typeface="Times New Roman"/>
                <a:cs typeface="Times New Roman"/>
                <a:sym typeface="Times New Roman"/>
              </a:rPr>
              <a:t>Capturing image, and process as per the model to yield a prediction</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cs" sz="2000">
                <a:latin typeface="Times New Roman"/>
                <a:ea typeface="Times New Roman"/>
                <a:cs typeface="Times New Roman"/>
                <a:sym typeface="Times New Roman"/>
              </a:rPr>
              <a:t>Based on this prediction, directing the bot to a desired drop/ pickup location and perform the required action</a:t>
            </a:r>
            <a:endParaRPr sz="2000">
              <a:latin typeface="Times New Roman"/>
              <a:ea typeface="Times New Roman"/>
              <a:cs typeface="Times New Roman"/>
              <a:sym typeface="Times New Roman"/>
            </a:endParaRPr>
          </a:p>
          <a:p>
            <a:pPr indent="0" lvl="0" marL="0" rtl="0" algn="l">
              <a:spcBef>
                <a:spcPts val="1600"/>
              </a:spcBef>
              <a:spcAft>
                <a:spcPts val="0"/>
              </a:spcAft>
              <a:buNone/>
            </a:pPr>
            <a:r>
              <a:t/>
            </a:r>
            <a:endParaRPr sz="1400">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1600"/>
              </a:spcBef>
              <a:spcAft>
                <a:spcPts val="16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1838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Chassis and Claw</a:t>
            </a:r>
            <a:endParaRPr/>
          </a:p>
        </p:txBody>
      </p:sp>
      <p:pic>
        <p:nvPicPr>
          <p:cNvPr id="214" name="Google Shape;214;p34"/>
          <p:cNvPicPr preferRelativeResize="0"/>
          <p:nvPr/>
        </p:nvPicPr>
        <p:blipFill>
          <a:blip r:embed="rId3">
            <a:alphaModFix/>
          </a:blip>
          <a:stretch>
            <a:fillRect/>
          </a:stretch>
        </p:blipFill>
        <p:spPr>
          <a:xfrm>
            <a:off x="493025" y="984500"/>
            <a:ext cx="3664945" cy="1848575"/>
          </a:xfrm>
          <a:prstGeom prst="rect">
            <a:avLst/>
          </a:prstGeom>
          <a:noFill/>
          <a:ln>
            <a:noFill/>
          </a:ln>
        </p:spPr>
      </p:pic>
      <p:pic>
        <p:nvPicPr>
          <p:cNvPr id="215" name="Google Shape;215;p34"/>
          <p:cNvPicPr preferRelativeResize="0"/>
          <p:nvPr/>
        </p:nvPicPr>
        <p:blipFill>
          <a:blip r:embed="rId4">
            <a:alphaModFix/>
          </a:blip>
          <a:stretch>
            <a:fillRect/>
          </a:stretch>
        </p:blipFill>
        <p:spPr>
          <a:xfrm>
            <a:off x="670416" y="3107975"/>
            <a:ext cx="3310175" cy="1473965"/>
          </a:xfrm>
          <a:prstGeom prst="rect">
            <a:avLst/>
          </a:prstGeom>
          <a:noFill/>
          <a:ln>
            <a:noFill/>
          </a:ln>
        </p:spPr>
      </p:pic>
      <p:pic>
        <p:nvPicPr>
          <p:cNvPr id="216" name="Google Shape;216;p34"/>
          <p:cNvPicPr preferRelativeResize="0"/>
          <p:nvPr/>
        </p:nvPicPr>
        <p:blipFill>
          <a:blip r:embed="rId5">
            <a:alphaModFix/>
          </a:blip>
          <a:stretch>
            <a:fillRect/>
          </a:stretch>
        </p:blipFill>
        <p:spPr>
          <a:xfrm>
            <a:off x="4467025" y="570150"/>
            <a:ext cx="2114975" cy="2416025"/>
          </a:xfrm>
          <a:prstGeom prst="rect">
            <a:avLst/>
          </a:prstGeom>
          <a:noFill/>
          <a:ln>
            <a:noFill/>
          </a:ln>
        </p:spPr>
      </p:pic>
      <p:sp>
        <p:nvSpPr>
          <p:cNvPr id="217" name="Google Shape;217;p34"/>
          <p:cNvSpPr txBox="1"/>
          <p:nvPr/>
        </p:nvSpPr>
        <p:spPr>
          <a:xfrm>
            <a:off x="1190425" y="4528850"/>
            <a:ext cx="27591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Open Sans"/>
                <a:ea typeface="Open Sans"/>
                <a:cs typeface="Open Sans"/>
                <a:sym typeface="Open Sans"/>
              </a:rPr>
              <a:t>Fig: Design of Chassis</a:t>
            </a:r>
            <a:endParaRPr>
              <a:latin typeface="Open Sans"/>
              <a:ea typeface="Open Sans"/>
              <a:cs typeface="Open Sans"/>
              <a:sym typeface="Open Sans"/>
            </a:endParaRPr>
          </a:p>
        </p:txBody>
      </p:sp>
      <p:sp>
        <p:nvSpPr>
          <p:cNvPr id="218" name="Google Shape;218;p34"/>
          <p:cNvSpPr txBox="1"/>
          <p:nvPr/>
        </p:nvSpPr>
        <p:spPr>
          <a:xfrm>
            <a:off x="5762425" y="4681250"/>
            <a:ext cx="27591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Open Sans"/>
                <a:ea typeface="Open Sans"/>
                <a:cs typeface="Open Sans"/>
                <a:sym typeface="Open Sans"/>
              </a:rPr>
              <a:t>Fig: Design of Arm</a:t>
            </a:r>
            <a:endParaRPr>
              <a:latin typeface="Open Sans"/>
              <a:ea typeface="Open Sans"/>
              <a:cs typeface="Open Sans"/>
              <a:sym typeface="Open Sans"/>
            </a:endParaRPr>
          </a:p>
        </p:txBody>
      </p:sp>
      <p:pic>
        <p:nvPicPr>
          <p:cNvPr id="219" name="Google Shape;219;p34"/>
          <p:cNvPicPr preferRelativeResize="0"/>
          <p:nvPr/>
        </p:nvPicPr>
        <p:blipFill rotWithShape="1">
          <a:blip r:embed="rId6">
            <a:alphaModFix/>
          </a:blip>
          <a:srcRect b="7405" l="0" r="19704" t="23581"/>
          <a:stretch/>
        </p:blipFill>
        <p:spPr>
          <a:xfrm rot="-5400000">
            <a:off x="5910375" y="2841225"/>
            <a:ext cx="1417949" cy="2164525"/>
          </a:xfrm>
          <a:prstGeom prst="rect">
            <a:avLst/>
          </a:prstGeom>
          <a:noFill/>
          <a:ln>
            <a:noFill/>
          </a:ln>
        </p:spPr>
      </p:pic>
      <p:pic>
        <p:nvPicPr>
          <p:cNvPr id="220" name="Google Shape;220;p34"/>
          <p:cNvPicPr preferRelativeResize="0"/>
          <p:nvPr/>
        </p:nvPicPr>
        <p:blipFill rotWithShape="1">
          <a:blip r:embed="rId7">
            <a:alphaModFix/>
          </a:blip>
          <a:srcRect b="11911" l="0" r="8020" t="14287"/>
          <a:stretch/>
        </p:blipFill>
        <p:spPr>
          <a:xfrm>
            <a:off x="6794575" y="570150"/>
            <a:ext cx="1893810" cy="24160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254925" y="161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s"/>
              <a:t>Connections</a:t>
            </a:r>
            <a:endParaRPr/>
          </a:p>
        </p:txBody>
      </p:sp>
      <p:pic>
        <p:nvPicPr>
          <p:cNvPr id="226" name="Google Shape;226;p35"/>
          <p:cNvPicPr preferRelativeResize="0"/>
          <p:nvPr/>
        </p:nvPicPr>
        <p:blipFill>
          <a:blip r:embed="rId3">
            <a:alphaModFix/>
          </a:blip>
          <a:stretch>
            <a:fillRect/>
          </a:stretch>
        </p:blipFill>
        <p:spPr>
          <a:xfrm>
            <a:off x="1447800" y="886275"/>
            <a:ext cx="6114176" cy="4172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s"/>
              <a:t>Connections</a:t>
            </a:r>
            <a:endParaRPr/>
          </a:p>
        </p:txBody>
      </p:sp>
      <p:pic>
        <p:nvPicPr>
          <p:cNvPr id="232" name="Google Shape;232;p36"/>
          <p:cNvPicPr preferRelativeResize="0"/>
          <p:nvPr/>
        </p:nvPicPr>
        <p:blipFill>
          <a:blip r:embed="rId3">
            <a:alphaModFix/>
          </a:blip>
          <a:stretch>
            <a:fillRect/>
          </a:stretch>
        </p:blipFill>
        <p:spPr>
          <a:xfrm>
            <a:off x="620250" y="1448950"/>
            <a:ext cx="3695700" cy="2784230"/>
          </a:xfrm>
          <a:prstGeom prst="rect">
            <a:avLst/>
          </a:prstGeom>
          <a:noFill/>
          <a:ln>
            <a:noFill/>
          </a:ln>
        </p:spPr>
      </p:pic>
      <p:pic>
        <p:nvPicPr>
          <p:cNvPr id="233" name="Google Shape;233;p36"/>
          <p:cNvPicPr preferRelativeResize="0"/>
          <p:nvPr/>
        </p:nvPicPr>
        <p:blipFill>
          <a:blip r:embed="rId4">
            <a:alphaModFix/>
          </a:blip>
          <a:stretch>
            <a:fillRect/>
          </a:stretch>
        </p:blipFill>
        <p:spPr>
          <a:xfrm>
            <a:off x="4802625" y="1587700"/>
            <a:ext cx="3921812" cy="2506725"/>
          </a:xfrm>
          <a:prstGeom prst="rect">
            <a:avLst/>
          </a:prstGeom>
          <a:noFill/>
          <a:ln>
            <a:noFill/>
          </a:ln>
        </p:spPr>
      </p:pic>
      <p:sp>
        <p:nvSpPr>
          <p:cNvPr id="234" name="Google Shape;234;p36"/>
          <p:cNvSpPr txBox="1"/>
          <p:nvPr/>
        </p:nvSpPr>
        <p:spPr>
          <a:xfrm>
            <a:off x="716048" y="4146173"/>
            <a:ext cx="3504300" cy="1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s">
                <a:latin typeface="Times New Roman"/>
                <a:ea typeface="Times New Roman"/>
                <a:cs typeface="Times New Roman"/>
                <a:sym typeface="Times New Roman"/>
              </a:rPr>
              <a:t>Fig: Robotic Car</a:t>
            </a:r>
            <a:endParaRPr>
              <a:latin typeface="Times New Roman"/>
              <a:ea typeface="Times New Roman"/>
              <a:cs typeface="Times New Roman"/>
              <a:sym typeface="Times New Roman"/>
            </a:endParaRPr>
          </a:p>
        </p:txBody>
      </p:sp>
      <p:sp>
        <p:nvSpPr>
          <p:cNvPr id="235" name="Google Shape;235;p36"/>
          <p:cNvSpPr txBox="1"/>
          <p:nvPr/>
        </p:nvSpPr>
        <p:spPr>
          <a:xfrm>
            <a:off x="5011373" y="4064573"/>
            <a:ext cx="3504300" cy="1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s">
                <a:solidFill>
                  <a:schemeClr val="dk2"/>
                </a:solidFill>
                <a:latin typeface="Times New Roman"/>
                <a:ea typeface="Times New Roman"/>
                <a:cs typeface="Times New Roman"/>
                <a:sym typeface="Times New Roman"/>
              </a:rPr>
              <a:t>Fig</a:t>
            </a:r>
            <a:r>
              <a:rPr lang="cs">
                <a:solidFill>
                  <a:schemeClr val="dk2"/>
                </a:solidFill>
              </a:rPr>
              <a:t>: </a:t>
            </a:r>
            <a:r>
              <a:rPr lang="cs">
                <a:solidFill>
                  <a:schemeClr val="dk2"/>
                </a:solidFill>
                <a:latin typeface="Times New Roman"/>
                <a:ea typeface="Times New Roman"/>
                <a:cs typeface="Times New Roman"/>
                <a:sym typeface="Times New Roman"/>
              </a:rPr>
              <a:t>Connection of Pi Camera to Raspberry Pi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7"/>
          <p:cNvPicPr preferRelativeResize="0"/>
          <p:nvPr/>
        </p:nvPicPr>
        <p:blipFill>
          <a:blip r:embed="rId3">
            <a:alphaModFix/>
          </a:blip>
          <a:stretch>
            <a:fillRect/>
          </a:stretch>
        </p:blipFill>
        <p:spPr>
          <a:xfrm>
            <a:off x="958575" y="356775"/>
            <a:ext cx="2162175" cy="1790700"/>
          </a:xfrm>
          <a:prstGeom prst="rect">
            <a:avLst/>
          </a:prstGeom>
          <a:noFill/>
          <a:ln>
            <a:noFill/>
          </a:ln>
        </p:spPr>
      </p:pic>
      <p:pic>
        <p:nvPicPr>
          <p:cNvPr id="241" name="Google Shape;241;p37"/>
          <p:cNvPicPr preferRelativeResize="0"/>
          <p:nvPr/>
        </p:nvPicPr>
        <p:blipFill>
          <a:blip r:embed="rId4">
            <a:alphaModFix/>
          </a:blip>
          <a:stretch>
            <a:fillRect/>
          </a:stretch>
        </p:blipFill>
        <p:spPr>
          <a:xfrm>
            <a:off x="4740675" y="397400"/>
            <a:ext cx="3105150" cy="1171575"/>
          </a:xfrm>
          <a:prstGeom prst="rect">
            <a:avLst/>
          </a:prstGeom>
          <a:noFill/>
          <a:ln>
            <a:noFill/>
          </a:ln>
        </p:spPr>
      </p:pic>
      <p:pic>
        <p:nvPicPr>
          <p:cNvPr id="242" name="Google Shape;242;p37"/>
          <p:cNvPicPr preferRelativeResize="0"/>
          <p:nvPr/>
        </p:nvPicPr>
        <p:blipFill>
          <a:blip r:embed="rId5">
            <a:alphaModFix/>
          </a:blip>
          <a:stretch>
            <a:fillRect/>
          </a:stretch>
        </p:blipFill>
        <p:spPr>
          <a:xfrm rot="-5400000">
            <a:off x="4989388" y="1665287"/>
            <a:ext cx="2607725" cy="3424200"/>
          </a:xfrm>
          <a:prstGeom prst="rect">
            <a:avLst/>
          </a:prstGeom>
          <a:noFill/>
          <a:ln>
            <a:noFill/>
          </a:ln>
        </p:spPr>
      </p:pic>
      <p:pic>
        <p:nvPicPr>
          <p:cNvPr id="243" name="Google Shape;243;p37"/>
          <p:cNvPicPr preferRelativeResize="0"/>
          <p:nvPr/>
        </p:nvPicPr>
        <p:blipFill>
          <a:blip r:embed="rId6">
            <a:alphaModFix/>
          </a:blip>
          <a:stretch>
            <a:fillRect/>
          </a:stretch>
        </p:blipFill>
        <p:spPr>
          <a:xfrm>
            <a:off x="704963" y="2708025"/>
            <a:ext cx="2669425" cy="1866558"/>
          </a:xfrm>
          <a:prstGeom prst="rect">
            <a:avLst/>
          </a:prstGeom>
          <a:noFill/>
          <a:ln>
            <a:noFill/>
          </a:ln>
        </p:spPr>
      </p:pic>
      <p:sp>
        <p:nvSpPr>
          <p:cNvPr id="244" name="Google Shape;244;p37"/>
          <p:cNvSpPr txBox="1"/>
          <p:nvPr/>
        </p:nvSpPr>
        <p:spPr>
          <a:xfrm>
            <a:off x="487013" y="2073525"/>
            <a:ext cx="3105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Fig. </a:t>
            </a:r>
            <a:r>
              <a:rPr lang="cs">
                <a:latin typeface="Times New Roman"/>
                <a:ea typeface="Times New Roman"/>
                <a:cs typeface="Times New Roman"/>
                <a:sym typeface="Times New Roman"/>
              </a:rPr>
              <a:t>Connection of Servo Motor to Arm</a:t>
            </a:r>
            <a:endParaRPr sz="1800"/>
          </a:p>
        </p:txBody>
      </p:sp>
      <p:sp>
        <p:nvSpPr>
          <p:cNvPr id="245" name="Google Shape;245;p37"/>
          <p:cNvSpPr txBox="1"/>
          <p:nvPr/>
        </p:nvSpPr>
        <p:spPr>
          <a:xfrm>
            <a:off x="4740600" y="1495050"/>
            <a:ext cx="31053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s"/>
              <a:t>Fig. </a:t>
            </a:r>
            <a:r>
              <a:rPr lang="cs">
                <a:latin typeface="Times New Roman"/>
                <a:ea typeface="Times New Roman"/>
                <a:cs typeface="Times New Roman"/>
                <a:sym typeface="Times New Roman"/>
              </a:rPr>
              <a:t>Connection of IR Sensors to Raspberry Pi </a:t>
            </a:r>
            <a:endParaRPr sz="2200"/>
          </a:p>
        </p:txBody>
      </p:sp>
      <p:sp>
        <p:nvSpPr>
          <p:cNvPr id="246" name="Google Shape;246;p37"/>
          <p:cNvSpPr txBox="1"/>
          <p:nvPr/>
        </p:nvSpPr>
        <p:spPr>
          <a:xfrm>
            <a:off x="487000" y="4521275"/>
            <a:ext cx="31053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s"/>
              <a:t>Fig. </a:t>
            </a:r>
            <a:r>
              <a:rPr lang="cs">
                <a:latin typeface="Times New Roman"/>
                <a:ea typeface="Times New Roman"/>
                <a:cs typeface="Times New Roman"/>
                <a:sym typeface="Times New Roman"/>
              </a:rPr>
              <a:t>Attachment of DC Motors to Wheels</a:t>
            </a:r>
            <a:endParaRPr sz="2200"/>
          </a:p>
        </p:txBody>
      </p:sp>
      <p:sp>
        <p:nvSpPr>
          <p:cNvPr id="247" name="Google Shape;247;p37"/>
          <p:cNvSpPr txBox="1"/>
          <p:nvPr/>
        </p:nvSpPr>
        <p:spPr>
          <a:xfrm>
            <a:off x="4447500" y="4574575"/>
            <a:ext cx="36915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s">
                <a:solidFill>
                  <a:srgbClr val="222222"/>
                </a:solidFill>
              </a:rPr>
              <a:t>Fig. </a:t>
            </a:r>
            <a:r>
              <a:rPr lang="cs">
                <a:solidFill>
                  <a:srgbClr val="222222"/>
                </a:solidFill>
                <a:latin typeface="Times New Roman"/>
                <a:ea typeface="Times New Roman"/>
                <a:cs typeface="Times New Roman"/>
                <a:sym typeface="Times New Roman"/>
              </a:rPr>
              <a:t>Connection of DC Motors to Circuit</a:t>
            </a:r>
            <a:endParaRPr>
              <a:solidFill>
                <a:srgbClr val="22222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8"/>
          <p:cNvPicPr preferRelativeResize="0"/>
          <p:nvPr/>
        </p:nvPicPr>
        <p:blipFill rotWithShape="1">
          <a:blip r:embed="rId3">
            <a:alphaModFix/>
          </a:blip>
          <a:srcRect b="-4865" l="0" r="-5697" t="0"/>
          <a:stretch/>
        </p:blipFill>
        <p:spPr>
          <a:xfrm>
            <a:off x="536525" y="82750"/>
            <a:ext cx="8682826" cy="5227776"/>
          </a:xfrm>
          <a:prstGeom prst="rect">
            <a:avLst/>
          </a:prstGeom>
          <a:noFill/>
          <a:ln>
            <a:noFill/>
          </a:ln>
        </p:spPr>
      </p:pic>
      <p:sp>
        <p:nvSpPr>
          <p:cNvPr id="253" name="Google Shape;253;p38"/>
          <p:cNvSpPr txBox="1"/>
          <p:nvPr>
            <p:ph type="title"/>
          </p:nvPr>
        </p:nvSpPr>
        <p:spPr>
          <a:xfrm>
            <a:off x="118675" y="102175"/>
            <a:ext cx="8520600" cy="8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Flowchart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rotWithShape="1">
          <a:blip r:embed="rId3">
            <a:alphaModFix/>
          </a:blip>
          <a:srcRect b="-16455" l="0" r="-37438" t="0"/>
          <a:stretch/>
        </p:blipFill>
        <p:spPr>
          <a:xfrm>
            <a:off x="1976925" y="192075"/>
            <a:ext cx="8812975" cy="5641950"/>
          </a:xfrm>
          <a:prstGeom prst="rect">
            <a:avLst/>
          </a:prstGeom>
          <a:noFill/>
          <a:ln>
            <a:noFill/>
          </a:ln>
        </p:spPr>
      </p:pic>
      <p:sp>
        <p:nvSpPr>
          <p:cNvPr id="259" name="Google Shape;259;p39"/>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Proposed Track</a:t>
            </a:r>
            <a:endParaRPr/>
          </a:p>
        </p:txBody>
      </p:sp>
      <p:pic>
        <p:nvPicPr>
          <p:cNvPr id="260" name="Google Shape;260;p39"/>
          <p:cNvPicPr preferRelativeResize="0"/>
          <p:nvPr/>
        </p:nvPicPr>
        <p:blipFill rotWithShape="1">
          <a:blip r:embed="rId4">
            <a:alphaModFix/>
          </a:blip>
          <a:srcRect b="0" l="6585" r="0" t="0"/>
          <a:stretch/>
        </p:blipFill>
        <p:spPr>
          <a:xfrm rot="2267398">
            <a:off x="6555153" y="2891650"/>
            <a:ext cx="1323568" cy="1416824"/>
          </a:xfrm>
          <a:prstGeom prst="rect">
            <a:avLst/>
          </a:prstGeom>
          <a:noFill/>
          <a:ln>
            <a:noFill/>
          </a:ln>
        </p:spPr>
      </p:pic>
      <p:sp>
        <p:nvSpPr>
          <p:cNvPr id="261" name="Google Shape;261;p39"/>
          <p:cNvSpPr txBox="1"/>
          <p:nvPr/>
        </p:nvSpPr>
        <p:spPr>
          <a:xfrm>
            <a:off x="6392475" y="4042125"/>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Open Sans"/>
                <a:ea typeface="Open Sans"/>
                <a:cs typeface="Open Sans"/>
                <a:sym typeface="Open Sans"/>
              </a:rPr>
              <a:t>Direction of Bot</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latin typeface="Times New Roman"/>
                <a:ea typeface="Times New Roman"/>
                <a:cs typeface="Times New Roman"/>
                <a:sym typeface="Times New Roman"/>
              </a:rPr>
              <a:t>Predicting the Product</a:t>
            </a:r>
            <a:endParaRPr>
              <a:latin typeface="Times New Roman"/>
              <a:ea typeface="Times New Roman"/>
              <a:cs typeface="Times New Roman"/>
              <a:sym typeface="Times New Roman"/>
            </a:endParaRPr>
          </a:p>
        </p:txBody>
      </p:sp>
      <p:sp>
        <p:nvSpPr>
          <p:cNvPr id="267" name="Google Shape;267;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cs">
                <a:latin typeface="Times New Roman"/>
                <a:ea typeface="Times New Roman"/>
                <a:cs typeface="Times New Roman"/>
                <a:sym typeface="Times New Roman"/>
              </a:rPr>
              <a:t>An image is captured using Picamera, capture and is saved in the test folder</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Load the model and use that model to predict the Products name</a:t>
            </a:r>
            <a:endParaRPr>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Prediction function of a CNN model returns a confidence array where for each and every product there is a confidence associated with it </a:t>
            </a:r>
            <a:endParaRPr>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Deciding on the product only when the maximum value of the confidence array passes a certain threshold </a:t>
            </a:r>
            <a:endParaRPr>
              <a:latin typeface="Times New Roman"/>
              <a:ea typeface="Times New Roman"/>
              <a:cs typeface="Times New Roman"/>
              <a:sym typeface="Times New Roman"/>
            </a:endParaRPr>
          </a:p>
          <a:p>
            <a:pPr indent="0" lvl="0" marL="457200" rtl="0" algn="l">
              <a:spcBef>
                <a:spcPts val="1200"/>
              </a:spcBef>
              <a:spcAft>
                <a:spcPts val="160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latin typeface="Times New Roman"/>
                <a:ea typeface="Times New Roman"/>
                <a:cs typeface="Times New Roman"/>
                <a:sym typeface="Times New Roman"/>
              </a:rPr>
              <a:t>Line Following Bot</a:t>
            </a:r>
            <a:endParaRPr sz="4200"/>
          </a:p>
        </p:txBody>
      </p:sp>
      <p:sp>
        <p:nvSpPr>
          <p:cNvPr id="273" name="Google Shape;273;p41"/>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cs">
                <a:latin typeface="Times New Roman"/>
                <a:ea typeface="Times New Roman"/>
                <a:cs typeface="Times New Roman"/>
                <a:sym typeface="Times New Roman"/>
              </a:rPr>
              <a:t>Detect the presence of a line and follow it by using two sets of IR sensors ( with the line in between), and a primary black line (path)</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The black lines absorb the light and once detected by IR sensors, the module returns a high signal </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When the path (black line) takes a turn on either side, the IR sensor (in whose direction the turn has been taken) is alerted, and sends a signal back to the controller</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The set of motors associated with that IR halt, while the other one goes on running</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Thus, a turn is made till the IR passes the black line, and is met with a proper reflecting surface again</a:t>
            </a: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latin typeface="Times New Roman"/>
                <a:ea typeface="Times New Roman"/>
                <a:cs typeface="Times New Roman"/>
                <a:sym typeface="Times New Roman"/>
              </a:rPr>
              <a:t>Pick and Drop Action</a:t>
            </a:r>
            <a:endParaRPr>
              <a:latin typeface="Times New Roman"/>
              <a:ea typeface="Times New Roman"/>
              <a:cs typeface="Times New Roman"/>
              <a:sym typeface="Times New Roman"/>
            </a:endParaRPr>
          </a:p>
        </p:txBody>
      </p:sp>
      <p:sp>
        <p:nvSpPr>
          <p:cNvPr id="279" name="Google Shape;279;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cs">
                <a:latin typeface="Times New Roman"/>
                <a:ea typeface="Times New Roman"/>
                <a:cs typeface="Times New Roman"/>
                <a:sym typeface="Times New Roman"/>
              </a:rPr>
              <a:t>To grab the objects, and safely drop it at the desired location without letting go of it</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One of the arms has the rotating shaft of the servo motor attached to its end</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The arms are placed so that the movement of one arm, forces the other to move in the opposite direction due to the interlocked teeth of both the gears</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When the motor rotates anti-clockwise, the arms close in on the object and grab it</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The time for which the motor suns decides how far the arms will close in</a:t>
            </a:r>
            <a:endParaRPr>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200800"/>
            <a:ext cx="8520600" cy="7074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None/>
            </a:pPr>
            <a:r>
              <a:rPr lang="cs"/>
              <a:t>Conclusion</a:t>
            </a:r>
            <a:endParaRPr/>
          </a:p>
        </p:txBody>
      </p:sp>
      <p:sp>
        <p:nvSpPr>
          <p:cNvPr id="285" name="Google Shape;285;p43"/>
          <p:cNvSpPr txBox="1"/>
          <p:nvPr>
            <p:ph idx="1" type="body"/>
          </p:nvPr>
        </p:nvSpPr>
        <p:spPr>
          <a:xfrm>
            <a:off x="979400" y="1392150"/>
            <a:ext cx="71112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cs"/>
              <a:t>After working on this Project we have come to the conclusion that the most seamless and </a:t>
            </a:r>
            <a:r>
              <a:rPr lang="cs"/>
              <a:t>efficient</a:t>
            </a:r>
            <a:r>
              <a:rPr lang="cs"/>
              <a:t> algorithm to classify images is CNN of keras Library.</a:t>
            </a:r>
            <a:endParaRPr/>
          </a:p>
          <a:p>
            <a:pPr indent="-342900" lvl="0" marL="457200" rtl="0" algn="l">
              <a:spcBef>
                <a:spcPts val="0"/>
              </a:spcBef>
              <a:spcAft>
                <a:spcPts val="0"/>
              </a:spcAft>
              <a:buSzPts val="1800"/>
              <a:buChar char="●"/>
            </a:pPr>
            <a:r>
              <a:rPr lang="cs"/>
              <a:t>Keras has additional classes especially for image augmentation and </a:t>
            </a:r>
            <a:r>
              <a:rPr lang="cs"/>
              <a:t>preprocessing which counterbalances drawbacks of a smaller dataset.</a:t>
            </a:r>
            <a:endParaRPr/>
          </a:p>
          <a:p>
            <a:pPr indent="-342900" lvl="0" marL="457200" rtl="0" algn="l">
              <a:spcBef>
                <a:spcPts val="0"/>
              </a:spcBef>
              <a:spcAft>
                <a:spcPts val="0"/>
              </a:spcAft>
              <a:buSzPts val="1800"/>
              <a:buChar char="●"/>
            </a:pPr>
            <a:r>
              <a:rPr lang="cs"/>
              <a:t>Line Following System could be used in Departmental Stores or Shopping Markets for picking and dropping Products.</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208200"/>
            <a:ext cx="85206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cs"/>
              <a:t>Project Objective</a:t>
            </a:r>
            <a:endParaRPr/>
          </a:p>
        </p:txBody>
      </p:sp>
      <p:sp>
        <p:nvSpPr>
          <p:cNvPr id="93" name="Google Shape;93;p17"/>
          <p:cNvSpPr txBox="1"/>
          <p:nvPr/>
        </p:nvSpPr>
        <p:spPr>
          <a:xfrm>
            <a:off x="311700" y="1061275"/>
            <a:ext cx="8291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cs" sz="1800">
                <a:solidFill>
                  <a:srgbClr val="595959"/>
                </a:solidFill>
              </a:rPr>
              <a:t>Why this Project?</a:t>
            </a:r>
            <a:endParaRPr sz="1800">
              <a:solidFill>
                <a:srgbClr val="595959"/>
              </a:solidFill>
            </a:endParaRPr>
          </a:p>
          <a:p>
            <a:pPr indent="-342900" lvl="0" marL="457200" rtl="0" algn="l">
              <a:lnSpc>
                <a:spcPct val="150000"/>
              </a:lnSpc>
              <a:spcBef>
                <a:spcPts val="1600"/>
              </a:spcBef>
              <a:spcAft>
                <a:spcPts val="0"/>
              </a:spcAft>
              <a:buClr>
                <a:schemeClr val="dk2"/>
              </a:buClr>
              <a:buSzPts val="1800"/>
              <a:buFont typeface="Times New Roman"/>
              <a:buChar char="●"/>
            </a:pPr>
            <a:r>
              <a:rPr lang="cs" sz="1800">
                <a:solidFill>
                  <a:schemeClr val="dk2"/>
                </a:solidFill>
                <a:latin typeface="Times New Roman"/>
                <a:ea typeface="Times New Roman"/>
                <a:cs typeface="Times New Roman"/>
                <a:sym typeface="Times New Roman"/>
              </a:rPr>
              <a:t>The previously used methods for </a:t>
            </a:r>
            <a:r>
              <a:rPr lang="cs" sz="1800">
                <a:solidFill>
                  <a:schemeClr val="dk2"/>
                </a:solidFill>
                <a:latin typeface="Times New Roman"/>
                <a:ea typeface="Times New Roman"/>
                <a:cs typeface="Times New Roman"/>
                <a:sym typeface="Times New Roman"/>
              </a:rPr>
              <a:t>categorizing products used barcode readers since information regarding the products can be retrieved by scanning a given code.</a:t>
            </a:r>
            <a:endParaRPr sz="1800">
              <a:solidFill>
                <a:schemeClr val="dk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2"/>
              </a:buClr>
              <a:buSzPts val="1800"/>
              <a:buFont typeface="Times New Roman"/>
              <a:buChar char="●"/>
            </a:pPr>
            <a:r>
              <a:rPr lang="cs" sz="1800">
                <a:solidFill>
                  <a:schemeClr val="dk2"/>
                </a:solidFill>
                <a:latin typeface="Times New Roman"/>
                <a:ea typeface="Times New Roman"/>
                <a:cs typeface="Times New Roman"/>
                <a:sym typeface="Times New Roman"/>
              </a:rPr>
              <a:t>It has its own drawbacks and tradeoffs. </a:t>
            </a:r>
            <a:endParaRPr sz="1800">
              <a:solidFill>
                <a:schemeClr val="dk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2"/>
              </a:buClr>
              <a:buSzPts val="1800"/>
              <a:buFont typeface="Times New Roman"/>
              <a:buChar char="●"/>
            </a:pPr>
            <a:r>
              <a:rPr lang="cs" sz="1800">
                <a:solidFill>
                  <a:schemeClr val="dk2"/>
                </a:solidFill>
                <a:latin typeface="Times New Roman"/>
                <a:ea typeface="Times New Roman"/>
                <a:cs typeface="Times New Roman"/>
                <a:sym typeface="Times New Roman"/>
              </a:rPr>
              <a:t>The advantages of using these ML Algorithms is that they take into account the finer details or aspects of images to be classified.</a:t>
            </a:r>
            <a:endParaRPr sz="1800">
              <a:solidFill>
                <a:schemeClr val="dk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2"/>
              </a:buClr>
              <a:buSzPts val="1800"/>
              <a:buFont typeface="Times New Roman"/>
              <a:buChar char="●"/>
            </a:pPr>
            <a:r>
              <a:rPr lang="cs" sz="1800">
                <a:solidFill>
                  <a:schemeClr val="dk2"/>
                </a:solidFill>
                <a:latin typeface="Times New Roman"/>
                <a:ea typeface="Times New Roman"/>
                <a:cs typeface="Times New Roman"/>
                <a:sym typeface="Times New Roman"/>
              </a:rPr>
              <a:t>Learning Algorithms can swiftly recognize products not based on a code, but the actual live product. </a:t>
            </a:r>
            <a:endParaRPr sz="1800">
              <a:solidFill>
                <a:schemeClr val="dk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2"/>
              </a:buClr>
              <a:buSzPts val="1800"/>
              <a:buFont typeface="Times New Roman"/>
              <a:buChar char="●"/>
            </a:pPr>
            <a:r>
              <a:rPr lang="cs" sz="1800">
                <a:solidFill>
                  <a:schemeClr val="dk2"/>
                </a:solidFill>
                <a:latin typeface="Times New Roman"/>
                <a:ea typeface="Times New Roman"/>
                <a:cs typeface="Times New Roman"/>
                <a:sym typeface="Times New Roman"/>
              </a:rPr>
              <a:t>Making the actions of picking and dropping items automated</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idx="1" type="body"/>
          </p:nvPr>
        </p:nvSpPr>
        <p:spPr>
          <a:xfrm>
            <a:off x="311700" y="10858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p>
          <a:p>
            <a:pPr indent="457200" lvl="0" marL="1828800" rtl="0" algn="l">
              <a:spcBef>
                <a:spcPts val="1600"/>
              </a:spcBef>
              <a:spcAft>
                <a:spcPts val="1600"/>
              </a:spcAft>
              <a:buNone/>
            </a:pPr>
            <a:r>
              <a:rPr b="1" lang="cs" sz="4800"/>
              <a:t>Thank You!</a:t>
            </a:r>
            <a:endParaRPr b="1"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57200" lvl="0" marL="1371600" rtl="0" algn="l">
              <a:spcBef>
                <a:spcPts val="0"/>
              </a:spcBef>
              <a:spcAft>
                <a:spcPts val="0"/>
              </a:spcAft>
              <a:buNone/>
            </a:pPr>
            <a:r>
              <a:rPr lang="cs"/>
              <a:t> What is Machine Learning?</a:t>
            </a:r>
            <a:endParaRPr/>
          </a:p>
        </p:txBody>
      </p:sp>
      <p:sp>
        <p:nvSpPr>
          <p:cNvPr id="99" name="Google Shape;99;p18"/>
          <p:cNvSpPr txBox="1"/>
          <p:nvPr>
            <p:ph idx="1" type="body"/>
          </p:nvPr>
        </p:nvSpPr>
        <p:spPr>
          <a:xfrm>
            <a:off x="0" y="1256075"/>
            <a:ext cx="5121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cs">
                <a:latin typeface="Times New Roman"/>
                <a:ea typeface="Times New Roman"/>
                <a:cs typeface="Times New Roman"/>
                <a:sym typeface="Times New Roman"/>
              </a:rPr>
              <a:t>Tom Mitchell(1997):The field of machine learning is concerned with the question of how to construct computer programs that automatically improve with experience.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cs">
                <a:latin typeface="Times New Roman"/>
                <a:ea typeface="Times New Roman"/>
                <a:cs typeface="Times New Roman"/>
                <a:sym typeface="Times New Roman"/>
              </a:rPr>
              <a:t>Machine learning focuses on the development of computer programs that can access data and use it to learn for themselves.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cs">
                <a:latin typeface="Times New Roman"/>
                <a:ea typeface="Times New Roman"/>
                <a:cs typeface="Times New Roman"/>
                <a:sym typeface="Times New Roman"/>
              </a:rPr>
              <a:t>In </a:t>
            </a:r>
            <a:r>
              <a:rPr lang="cs">
                <a:latin typeface="Times New Roman"/>
                <a:ea typeface="Times New Roman"/>
                <a:cs typeface="Times New Roman"/>
                <a:sym typeface="Times New Roman"/>
              </a:rPr>
              <a:t>Layman's</a:t>
            </a:r>
            <a:r>
              <a:rPr lang="cs">
                <a:latin typeface="Times New Roman"/>
                <a:ea typeface="Times New Roman"/>
                <a:cs typeface="Times New Roman"/>
                <a:sym typeface="Times New Roman"/>
              </a:rPr>
              <a:t> term Machine Learning is Data+Output=Rules while traditional Computer science is Data+Rules=Output.</a:t>
            </a:r>
            <a:endParaRPr/>
          </a:p>
        </p:txBody>
      </p:sp>
      <p:pic>
        <p:nvPicPr>
          <p:cNvPr id="100" name="Google Shape;100;p18"/>
          <p:cNvPicPr preferRelativeResize="0"/>
          <p:nvPr/>
        </p:nvPicPr>
        <p:blipFill>
          <a:blip r:embed="rId3">
            <a:alphaModFix/>
          </a:blip>
          <a:stretch>
            <a:fillRect/>
          </a:stretch>
        </p:blipFill>
        <p:spPr>
          <a:xfrm>
            <a:off x="5380325" y="1435750"/>
            <a:ext cx="3451975" cy="318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178600"/>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cs"/>
              <a:t>  Data Operations</a:t>
            </a:r>
            <a:endParaRPr/>
          </a:p>
        </p:txBody>
      </p:sp>
      <p:sp>
        <p:nvSpPr>
          <p:cNvPr id="106" name="Google Shape;106;p19"/>
          <p:cNvSpPr txBox="1"/>
          <p:nvPr>
            <p:ph idx="1" type="body"/>
          </p:nvPr>
        </p:nvSpPr>
        <p:spPr>
          <a:xfrm>
            <a:off x="311700" y="915675"/>
            <a:ext cx="48615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cs" sz="2000">
                <a:latin typeface="Times New Roman"/>
                <a:ea typeface="Times New Roman"/>
                <a:cs typeface="Times New Roman"/>
                <a:sym typeface="Times New Roman"/>
              </a:rPr>
              <a:t>In any Machine Learning project  there are two stages to it.</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cs" sz="2000">
                <a:latin typeface="Times New Roman"/>
                <a:ea typeface="Times New Roman"/>
                <a:cs typeface="Times New Roman"/>
                <a:sym typeface="Times New Roman"/>
              </a:rPr>
              <a:t>1)Training:</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cs" sz="2000">
                <a:latin typeface="Times New Roman"/>
                <a:ea typeface="Times New Roman"/>
                <a:cs typeface="Times New Roman"/>
                <a:sym typeface="Times New Roman"/>
              </a:rPr>
              <a:t>2)Validation(Testing):</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cs" sz="2000">
                <a:latin typeface="Times New Roman"/>
                <a:ea typeface="Times New Roman"/>
                <a:cs typeface="Times New Roman"/>
                <a:sym typeface="Times New Roman"/>
              </a:rPr>
              <a:t>Both the above operations are carried out for the dataset where the value of the input and output is both known.</a:t>
            </a:r>
            <a:endParaRPr sz="2000">
              <a:latin typeface="Times New Roman"/>
              <a:ea typeface="Times New Roman"/>
              <a:cs typeface="Times New Roman"/>
              <a:sym typeface="Times New Roman"/>
            </a:endParaRPr>
          </a:p>
          <a:p>
            <a:pPr indent="0" lvl="0" marL="0" rtl="0" algn="l">
              <a:spcBef>
                <a:spcPts val="1600"/>
              </a:spcBef>
              <a:spcAft>
                <a:spcPts val="1600"/>
              </a:spcAft>
              <a:buNone/>
            </a:pPr>
            <a:r>
              <a:t/>
            </a:r>
            <a:endParaRPr sz="1200">
              <a:latin typeface="Times New Roman"/>
              <a:ea typeface="Times New Roman"/>
              <a:cs typeface="Times New Roman"/>
              <a:sym typeface="Times New Roman"/>
            </a:endParaRPr>
          </a:p>
        </p:txBody>
      </p:sp>
      <p:pic>
        <p:nvPicPr>
          <p:cNvPr id="107" name="Google Shape;107;p19"/>
          <p:cNvPicPr preferRelativeResize="0"/>
          <p:nvPr/>
        </p:nvPicPr>
        <p:blipFill>
          <a:blip r:embed="rId3">
            <a:alphaModFix/>
          </a:blip>
          <a:stretch>
            <a:fillRect/>
          </a:stretch>
        </p:blipFill>
        <p:spPr>
          <a:xfrm>
            <a:off x="5217500" y="1400175"/>
            <a:ext cx="3889500" cy="234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223000"/>
            <a:ext cx="8520600" cy="572700"/>
          </a:xfrm>
          <a:prstGeom prst="rect">
            <a:avLst/>
          </a:prstGeom>
        </p:spPr>
        <p:txBody>
          <a:bodyPr anchorCtr="0" anchor="t" bIns="91425" lIns="91425" spcFirstLastPara="1" rIns="91425" wrap="square" tIns="91425">
            <a:noAutofit/>
          </a:bodyPr>
          <a:lstStyle/>
          <a:p>
            <a:pPr indent="0" lvl="0" marL="2743200" rtl="0" algn="l">
              <a:spcBef>
                <a:spcPts val="0"/>
              </a:spcBef>
              <a:spcAft>
                <a:spcPts val="0"/>
              </a:spcAft>
              <a:buNone/>
            </a:pPr>
            <a:r>
              <a:rPr lang="cs"/>
              <a:t>Dataset Curation</a:t>
            </a:r>
            <a:endParaRPr/>
          </a:p>
        </p:txBody>
      </p:sp>
      <p:sp>
        <p:nvSpPr>
          <p:cNvPr id="113" name="Google Shape;113;p20"/>
          <p:cNvSpPr txBox="1"/>
          <p:nvPr>
            <p:ph idx="1" type="body"/>
          </p:nvPr>
        </p:nvSpPr>
        <p:spPr>
          <a:xfrm>
            <a:off x="83100" y="863550"/>
            <a:ext cx="5586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Placing the Produc</a:t>
            </a:r>
            <a:r>
              <a:rPr lang="cs">
                <a:latin typeface="Times New Roman"/>
                <a:ea typeface="Times New Roman"/>
                <a:cs typeface="Times New Roman"/>
                <a:sym typeface="Times New Roman"/>
              </a:rPr>
              <a:t>t in front of the Pi with a white constant background</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Using Pi Camera interface with Pi to program the Pi </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Setting the resolution of the camera to 640x480, framerate to 80 and construct an iterator to capture a 1000 images of the same Product</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Running the custom made Program to click the images and curate our dataset</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cs">
                <a:latin typeface="Times New Roman"/>
                <a:ea typeface="Times New Roman"/>
                <a:cs typeface="Times New Roman"/>
                <a:sym typeface="Times New Roman"/>
              </a:rPr>
              <a:t>Replacing the Product with another Product and repeating the above steps</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sz="1300"/>
          </a:p>
          <a:p>
            <a:pPr indent="0" lvl="0" marL="0" rtl="0" algn="l">
              <a:spcBef>
                <a:spcPts val="1600"/>
              </a:spcBef>
              <a:spcAft>
                <a:spcPts val="0"/>
              </a:spcAft>
              <a:buClr>
                <a:schemeClr val="dk1"/>
              </a:buClr>
              <a:buSzPts val="1100"/>
              <a:buFont typeface="Arial"/>
              <a:buNone/>
            </a:pPr>
            <a:r>
              <a:t/>
            </a:r>
            <a:endParaRPr sz="1500"/>
          </a:p>
          <a:p>
            <a:pPr indent="0" lvl="0" marL="0" rtl="0" algn="l">
              <a:spcBef>
                <a:spcPts val="1600"/>
              </a:spcBef>
              <a:spcAft>
                <a:spcPts val="1600"/>
              </a:spcAft>
              <a:buNone/>
            </a:pPr>
            <a:r>
              <a:t/>
            </a:r>
            <a:endParaRPr/>
          </a:p>
        </p:txBody>
      </p:sp>
      <p:pic>
        <p:nvPicPr>
          <p:cNvPr id="114" name="Google Shape;114;p20"/>
          <p:cNvPicPr preferRelativeResize="0"/>
          <p:nvPr/>
        </p:nvPicPr>
        <p:blipFill>
          <a:blip r:embed="rId3">
            <a:alphaModFix/>
          </a:blip>
          <a:stretch>
            <a:fillRect/>
          </a:stretch>
        </p:blipFill>
        <p:spPr>
          <a:xfrm>
            <a:off x="7073250" y="555850"/>
            <a:ext cx="1646875" cy="887300"/>
          </a:xfrm>
          <a:prstGeom prst="rect">
            <a:avLst/>
          </a:prstGeom>
          <a:noFill/>
          <a:ln>
            <a:noFill/>
          </a:ln>
        </p:spPr>
      </p:pic>
      <p:pic>
        <p:nvPicPr>
          <p:cNvPr id="115" name="Google Shape;115;p20"/>
          <p:cNvPicPr preferRelativeResize="0"/>
          <p:nvPr/>
        </p:nvPicPr>
        <p:blipFill>
          <a:blip r:embed="rId4">
            <a:alphaModFix/>
          </a:blip>
          <a:stretch>
            <a:fillRect/>
          </a:stretch>
        </p:blipFill>
        <p:spPr>
          <a:xfrm>
            <a:off x="7112100" y="1684450"/>
            <a:ext cx="1608026" cy="887300"/>
          </a:xfrm>
          <a:prstGeom prst="rect">
            <a:avLst/>
          </a:prstGeom>
          <a:noFill/>
          <a:ln>
            <a:noFill/>
          </a:ln>
        </p:spPr>
      </p:pic>
      <p:pic>
        <p:nvPicPr>
          <p:cNvPr id="116" name="Google Shape;116;p20"/>
          <p:cNvPicPr preferRelativeResize="0"/>
          <p:nvPr/>
        </p:nvPicPr>
        <p:blipFill>
          <a:blip r:embed="rId5">
            <a:alphaModFix/>
          </a:blip>
          <a:stretch>
            <a:fillRect/>
          </a:stretch>
        </p:blipFill>
        <p:spPr>
          <a:xfrm>
            <a:off x="7131663" y="3995363"/>
            <a:ext cx="1568899" cy="887300"/>
          </a:xfrm>
          <a:prstGeom prst="rect">
            <a:avLst/>
          </a:prstGeom>
          <a:noFill/>
          <a:ln>
            <a:noFill/>
          </a:ln>
        </p:spPr>
      </p:pic>
      <p:pic>
        <p:nvPicPr>
          <p:cNvPr id="117" name="Google Shape;117;p20"/>
          <p:cNvPicPr preferRelativeResize="0"/>
          <p:nvPr/>
        </p:nvPicPr>
        <p:blipFill>
          <a:blip r:embed="rId6">
            <a:alphaModFix/>
          </a:blip>
          <a:stretch>
            <a:fillRect/>
          </a:stretch>
        </p:blipFill>
        <p:spPr>
          <a:xfrm>
            <a:off x="7131663" y="2761750"/>
            <a:ext cx="1568899" cy="1043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07925" y="5277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cs"/>
              <a:t>Deciding ML Algorithms</a:t>
            </a:r>
            <a:endParaRPr/>
          </a:p>
        </p:txBody>
      </p:sp>
      <p:sp>
        <p:nvSpPr>
          <p:cNvPr id="123" name="Google Shape;123;p21"/>
          <p:cNvSpPr txBox="1"/>
          <p:nvPr>
            <p:ph idx="1" type="body"/>
          </p:nvPr>
        </p:nvSpPr>
        <p:spPr>
          <a:xfrm>
            <a:off x="311700" y="1152475"/>
            <a:ext cx="442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Machine Learning Algorithms considered:</a:t>
            </a:r>
            <a:endParaRPr/>
          </a:p>
          <a:p>
            <a:pPr indent="0" lvl="0" marL="0" rtl="0" algn="l">
              <a:spcBef>
                <a:spcPts val="1600"/>
              </a:spcBef>
              <a:spcAft>
                <a:spcPts val="0"/>
              </a:spcAft>
              <a:buNone/>
            </a:pPr>
            <a:r>
              <a:rPr lang="cs"/>
              <a:t>1)Naive Bayes</a:t>
            </a:r>
            <a:endParaRPr/>
          </a:p>
          <a:p>
            <a:pPr indent="0" lvl="0" marL="0" rtl="0" algn="l">
              <a:spcBef>
                <a:spcPts val="1600"/>
              </a:spcBef>
              <a:spcAft>
                <a:spcPts val="0"/>
              </a:spcAft>
              <a:buNone/>
            </a:pPr>
            <a:r>
              <a:rPr lang="cs"/>
              <a:t>2)K-Nearest Neighbour</a:t>
            </a:r>
            <a:endParaRPr/>
          </a:p>
          <a:p>
            <a:pPr indent="0" lvl="0" marL="0" rtl="0" algn="l">
              <a:spcBef>
                <a:spcPts val="1600"/>
              </a:spcBef>
              <a:spcAft>
                <a:spcPts val="0"/>
              </a:spcAft>
              <a:buNone/>
            </a:pPr>
            <a:r>
              <a:rPr lang="cs"/>
              <a:t>3)Decision Tree</a:t>
            </a:r>
            <a:endParaRPr/>
          </a:p>
          <a:p>
            <a:pPr indent="0" lvl="0" marL="0" rtl="0" algn="l">
              <a:spcBef>
                <a:spcPts val="1600"/>
              </a:spcBef>
              <a:spcAft>
                <a:spcPts val="0"/>
              </a:spcAft>
              <a:buNone/>
            </a:pPr>
            <a:r>
              <a:rPr lang="cs"/>
              <a:t>4)Random Forest</a:t>
            </a:r>
            <a:endParaRPr/>
          </a:p>
          <a:p>
            <a:pPr indent="0" lvl="0" marL="0" rtl="0" algn="l">
              <a:spcBef>
                <a:spcPts val="1600"/>
              </a:spcBef>
              <a:spcAft>
                <a:spcPts val="1600"/>
              </a:spcAft>
              <a:buNone/>
            </a:pPr>
            <a:r>
              <a:rPr lang="cs"/>
              <a:t>5)Voting Classifiers</a:t>
            </a:r>
            <a:endParaRPr/>
          </a:p>
        </p:txBody>
      </p:sp>
      <p:pic>
        <p:nvPicPr>
          <p:cNvPr id="124" name="Google Shape;124;p21"/>
          <p:cNvPicPr preferRelativeResize="0"/>
          <p:nvPr/>
        </p:nvPicPr>
        <p:blipFill>
          <a:blip r:embed="rId3">
            <a:alphaModFix/>
          </a:blip>
          <a:stretch>
            <a:fillRect/>
          </a:stretch>
        </p:blipFill>
        <p:spPr>
          <a:xfrm>
            <a:off x="2952500" y="823275"/>
            <a:ext cx="2593699" cy="2639799"/>
          </a:xfrm>
          <a:prstGeom prst="rect">
            <a:avLst/>
          </a:prstGeom>
          <a:noFill/>
          <a:ln>
            <a:noFill/>
          </a:ln>
        </p:spPr>
      </p:pic>
      <p:pic>
        <p:nvPicPr>
          <p:cNvPr id="125" name="Google Shape;125;p21"/>
          <p:cNvPicPr preferRelativeResize="0"/>
          <p:nvPr/>
        </p:nvPicPr>
        <p:blipFill>
          <a:blip r:embed="rId4">
            <a:alphaModFix/>
          </a:blip>
          <a:stretch>
            <a:fillRect/>
          </a:stretch>
        </p:blipFill>
        <p:spPr>
          <a:xfrm>
            <a:off x="5629275" y="1385893"/>
            <a:ext cx="3480824" cy="1805925"/>
          </a:xfrm>
          <a:prstGeom prst="rect">
            <a:avLst/>
          </a:prstGeom>
          <a:noFill/>
          <a:ln>
            <a:noFill/>
          </a:ln>
        </p:spPr>
      </p:pic>
      <p:pic>
        <p:nvPicPr>
          <p:cNvPr id="126" name="Google Shape;126;p21"/>
          <p:cNvPicPr preferRelativeResize="0"/>
          <p:nvPr/>
        </p:nvPicPr>
        <p:blipFill>
          <a:blip r:embed="rId5">
            <a:alphaModFix/>
          </a:blip>
          <a:stretch>
            <a:fillRect/>
          </a:stretch>
        </p:blipFill>
        <p:spPr>
          <a:xfrm>
            <a:off x="4631800" y="3344218"/>
            <a:ext cx="2286826" cy="16468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473525" y="214125"/>
            <a:ext cx="8520600" cy="5727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cs"/>
              <a:t>What is a Neural Networks?</a:t>
            </a:r>
            <a:endParaRPr/>
          </a:p>
        </p:txBody>
      </p:sp>
      <p:sp>
        <p:nvSpPr>
          <p:cNvPr id="132" name="Google Shape;132;p22"/>
          <p:cNvSpPr txBox="1"/>
          <p:nvPr>
            <p:ph idx="1" type="body"/>
          </p:nvPr>
        </p:nvSpPr>
        <p:spPr>
          <a:xfrm>
            <a:off x="200475" y="786825"/>
            <a:ext cx="5508600" cy="2811300"/>
          </a:xfrm>
          <a:prstGeom prst="rect">
            <a:avLst/>
          </a:prstGeom>
        </p:spPr>
        <p:txBody>
          <a:bodyPr anchorCtr="0" anchor="t" bIns="91425" lIns="91425" spcFirstLastPara="1" rIns="91425" wrap="square" tIns="91425">
            <a:noAutofit/>
          </a:bodyPr>
          <a:lstStyle/>
          <a:p>
            <a:pPr indent="0" lvl="0" marL="0" rtl="0" algn="l">
              <a:lnSpc>
                <a:spcPct val="158000"/>
              </a:lnSpc>
              <a:spcBef>
                <a:spcPts val="3200"/>
              </a:spcBef>
              <a:spcAft>
                <a:spcPts val="0"/>
              </a:spcAft>
              <a:buNone/>
            </a:pPr>
            <a:r>
              <a:rPr lang="cs" sz="1400">
                <a:solidFill>
                  <a:srgbClr val="000000"/>
                </a:solidFill>
                <a:highlight>
                  <a:srgbClr val="FFFFFF"/>
                </a:highlight>
                <a:latin typeface="Times New Roman"/>
                <a:ea typeface="Times New Roman"/>
                <a:cs typeface="Times New Roman"/>
                <a:sym typeface="Times New Roman"/>
              </a:rPr>
              <a:t>A neural network is composed of 3 types of layers: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8000"/>
              </a:lnSpc>
              <a:spcBef>
                <a:spcPts val="320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Input layer — It is used to pass in our input which could be an image, text or any suitable type of data for NN.</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8000"/>
              </a:lnSpc>
              <a:spcBef>
                <a:spcPts val="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Hidden Layer — These are the layers in between the input and output l</a:t>
            </a:r>
            <a:r>
              <a:rPr lang="cs" sz="1400">
                <a:solidFill>
                  <a:srgbClr val="000000"/>
                </a:solidFill>
                <a:highlight>
                  <a:srgbClr val="FFFFFF"/>
                </a:highlight>
                <a:latin typeface="Times New Roman"/>
                <a:ea typeface="Times New Roman"/>
                <a:cs typeface="Times New Roman"/>
                <a:sym typeface="Times New Roman"/>
              </a:rPr>
              <a:t>ayers</a:t>
            </a:r>
            <a:r>
              <a:rPr lang="cs" sz="1400">
                <a:solidFill>
                  <a:srgbClr val="000000"/>
                </a:solidFill>
                <a:highlight>
                  <a:srgbClr val="FFFFFF"/>
                </a:highlight>
                <a:latin typeface="Times New Roman"/>
                <a:ea typeface="Times New Roman"/>
                <a:cs typeface="Times New Roman"/>
                <a:sym typeface="Times New Roman"/>
              </a:rPr>
              <a:t>. These layers are responsible for learning the mapping between input and output. and it does this through a series of matrix multiplications and mathematical transformations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8000"/>
              </a:lnSpc>
              <a:spcBef>
                <a:spcPts val="0"/>
              </a:spcBef>
              <a:spcAft>
                <a:spcPts val="0"/>
              </a:spcAft>
              <a:buClr>
                <a:srgbClr val="000000"/>
              </a:buClr>
              <a:buSzPts val="1400"/>
              <a:buFont typeface="Times New Roman"/>
              <a:buChar char="●"/>
            </a:pPr>
            <a:r>
              <a:rPr lang="cs" sz="1400">
                <a:solidFill>
                  <a:srgbClr val="000000"/>
                </a:solidFill>
                <a:highlight>
                  <a:srgbClr val="FFFFFF"/>
                </a:highlight>
                <a:latin typeface="Times New Roman"/>
                <a:ea typeface="Times New Roman"/>
                <a:cs typeface="Times New Roman"/>
                <a:sym typeface="Times New Roman"/>
              </a:rPr>
              <a:t>Output Layer — This layer is responsible for giving us the output of the NN given our inputs.</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133" name="Google Shape;133;p22"/>
          <p:cNvPicPr preferRelativeResize="0"/>
          <p:nvPr/>
        </p:nvPicPr>
        <p:blipFill>
          <a:blip r:embed="rId3">
            <a:alphaModFix/>
          </a:blip>
          <a:stretch>
            <a:fillRect/>
          </a:stretch>
        </p:blipFill>
        <p:spPr>
          <a:xfrm>
            <a:off x="5820300" y="1204825"/>
            <a:ext cx="3250926" cy="2769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63500" y="193400"/>
            <a:ext cx="8520600" cy="7074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lang="cs"/>
              <a:t>The goal of Neural Networks</a:t>
            </a:r>
            <a:endParaRPr/>
          </a:p>
        </p:txBody>
      </p:sp>
      <p:sp>
        <p:nvSpPr>
          <p:cNvPr id="139" name="Google Shape;139;p23"/>
          <p:cNvSpPr txBox="1"/>
          <p:nvPr>
            <p:ph idx="1" type="body"/>
          </p:nvPr>
        </p:nvSpPr>
        <p:spPr>
          <a:xfrm>
            <a:off x="97075" y="1110900"/>
            <a:ext cx="59568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cs"/>
              <a:t>The basic idea behind Neural Networks is to find the weights of </a:t>
            </a:r>
            <a:r>
              <a:rPr lang="cs"/>
              <a:t>synapses</a:t>
            </a:r>
            <a:r>
              <a:rPr lang="cs"/>
              <a:t> connecting neurons from one layer to another.</a:t>
            </a:r>
            <a:endParaRPr/>
          </a:p>
          <a:p>
            <a:pPr indent="-342900" lvl="0" marL="457200" rtl="0" algn="l">
              <a:spcBef>
                <a:spcPts val="0"/>
              </a:spcBef>
              <a:spcAft>
                <a:spcPts val="0"/>
              </a:spcAft>
              <a:buSzPts val="1800"/>
              <a:buChar char="●"/>
            </a:pPr>
            <a:r>
              <a:rPr lang="cs"/>
              <a:t>If all the input features are mapped right over some iterations these weights carry the respective information to effectively predict.</a:t>
            </a:r>
            <a:endParaRPr/>
          </a:p>
          <a:p>
            <a:pPr indent="-342900" lvl="0" marL="457200" rtl="0" algn="l">
              <a:spcBef>
                <a:spcPts val="0"/>
              </a:spcBef>
              <a:spcAft>
                <a:spcPts val="0"/>
              </a:spcAft>
              <a:buSzPts val="1800"/>
              <a:buChar char="●"/>
            </a:pPr>
            <a:r>
              <a:rPr lang="cs"/>
              <a:t>The updation of weights is done using BackPropagation Algorithm</a:t>
            </a:r>
            <a:endParaRPr/>
          </a:p>
          <a:p>
            <a:pPr indent="-342900" lvl="0" marL="457200" rtl="0" algn="l">
              <a:spcBef>
                <a:spcPts val="0"/>
              </a:spcBef>
              <a:spcAft>
                <a:spcPts val="0"/>
              </a:spcAft>
              <a:buSzPts val="1800"/>
              <a:buChar char="●"/>
            </a:pPr>
            <a:r>
              <a:rPr lang="cs"/>
              <a:t>The goal is to reach the global minimum of the gradient shown in the diagram.</a:t>
            </a:r>
            <a:endParaRPr/>
          </a:p>
          <a:p>
            <a:pPr indent="-342900" lvl="0" marL="457200" rtl="0" algn="l">
              <a:spcBef>
                <a:spcPts val="0"/>
              </a:spcBef>
              <a:spcAft>
                <a:spcPts val="0"/>
              </a:spcAft>
              <a:buSzPts val="1800"/>
              <a:buChar char="●"/>
            </a:pPr>
            <a:r>
              <a:rPr lang="cs"/>
              <a:t>Reaching this global minimum is called as convergence of neural networks.</a:t>
            </a:r>
            <a:endParaRPr/>
          </a:p>
        </p:txBody>
      </p:sp>
      <p:pic>
        <p:nvPicPr>
          <p:cNvPr id="140" name="Google Shape;140;p23"/>
          <p:cNvPicPr preferRelativeResize="0"/>
          <p:nvPr/>
        </p:nvPicPr>
        <p:blipFill>
          <a:blip r:embed="rId3">
            <a:alphaModFix/>
          </a:blip>
          <a:stretch>
            <a:fillRect/>
          </a:stretch>
        </p:blipFill>
        <p:spPr>
          <a:xfrm>
            <a:off x="6283200" y="1110900"/>
            <a:ext cx="2782726" cy="1864199"/>
          </a:xfrm>
          <a:prstGeom prst="rect">
            <a:avLst/>
          </a:prstGeom>
          <a:noFill/>
          <a:ln>
            <a:noFill/>
          </a:ln>
        </p:spPr>
      </p:pic>
      <p:pic>
        <p:nvPicPr>
          <p:cNvPr id="141" name="Google Shape;141;p23"/>
          <p:cNvPicPr preferRelativeResize="0"/>
          <p:nvPr/>
        </p:nvPicPr>
        <p:blipFill>
          <a:blip r:embed="rId4">
            <a:alphaModFix/>
          </a:blip>
          <a:stretch>
            <a:fillRect/>
          </a:stretch>
        </p:blipFill>
        <p:spPr>
          <a:xfrm>
            <a:off x="6206275" y="3185200"/>
            <a:ext cx="2859650" cy="1701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